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792" r:id="rId1"/>
  </p:sldMasterIdLst>
  <p:notesMasterIdLst>
    <p:notesMasterId r:id="rId29"/>
  </p:notesMasterIdLst>
  <p:sldIdLst>
    <p:sldId id="257" r:id="rId2"/>
    <p:sldId id="292" r:id="rId3"/>
    <p:sldId id="302" r:id="rId4"/>
    <p:sldId id="322" r:id="rId5"/>
    <p:sldId id="307" r:id="rId6"/>
    <p:sldId id="312" r:id="rId7"/>
    <p:sldId id="309" r:id="rId8"/>
    <p:sldId id="339" r:id="rId9"/>
    <p:sldId id="340" r:id="rId10"/>
    <p:sldId id="341" r:id="rId11"/>
    <p:sldId id="347" r:id="rId12"/>
    <p:sldId id="327" r:id="rId13"/>
    <p:sldId id="348" r:id="rId14"/>
    <p:sldId id="329" r:id="rId15"/>
    <p:sldId id="343" r:id="rId16"/>
    <p:sldId id="331" r:id="rId17"/>
    <p:sldId id="342" r:id="rId18"/>
    <p:sldId id="349" r:id="rId19"/>
    <p:sldId id="337" r:id="rId20"/>
    <p:sldId id="335" r:id="rId21"/>
    <p:sldId id="318" r:id="rId22"/>
    <p:sldId id="350" r:id="rId23"/>
    <p:sldId id="344" r:id="rId24"/>
    <p:sldId id="346" r:id="rId25"/>
    <p:sldId id="320" r:id="rId26"/>
    <p:sldId id="313" r:id="rId27"/>
    <p:sldId id="315" r:id="rId28"/>
  </p:sldIdLst>
  <p:sldSz cx="9906000" cy="6858000" type="A4"/>
  <p:notesSz cx="6797675" cy="9928225"/>
  <p:embeddedFontLst>
    <p:embeddedFont>
      <p:font typeface="나눔고딕" panose="020B0600000101010101" charset="-127"/>
      <p:regular r:id="rId30"/>
      <p:bold r:id="rId31"/>
    </p:embeddedFont>
    <p:embeddedFont>
      <p:font typeface="맑은 고딕" panose="020B0503020000020004" pitchFamily="50" charset="-127"/>
      <p:regular r:id="rId32"/>
      <p:bold r:id="rId3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58ED5"/>
    <a:srgbClr val="8EB4E3"/>
    <a:srgbClr val="95B3D7"/>
    <a:srgbClr val="4F81BD"/>
    <a:srgbClr val="D0D8E8"/>
    <a:srgbClr val="1E232E"/>
    <a:srgbClr val="376092"/>
    <a:srgbClr val="0443A0"/>
    <a:srgbClr val="E9EDF4"/>
    <a:srgbClr val="E5F2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E25E649-3F16-4E02-A733-19D2CDBF48F0}" styleName="보통 스타일 3 - 강조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보통 스타일 1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2A488322-F2BA-4B5B-9748-0D474271808F}" styleName="보통 스타일 3 - 강조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621" autoAdjust="0"/>
    <p:restoredTop sz="95320" autoAdjust="0"/>
  </p:normalViewPr>
  <p:slideViewPr>
    <p:cSldViewPr>
      <p:cViewPr varScale="1">
        <p:scale>
          <a:sx n="87" d="100"/>
          <a:sy n="87" d="100"/>
        </p:scale>
        <p:origin x="1445" y="77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1" d="100"/>
          <a:sy n="61" d="100"/>
        </p:scale>
        <p:origin x="2400" y="62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FB6431-B932-49EE-A9DB-6BFE2EF5B9D5}" type="datetimeFigureOut">
              <a:rPr lang="ko-KR" altLang="en-US" smtClean="0"/>
              <a:t>2019-08-07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711200" y="744538"/>
            <a:ext cx="537527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450" y="4716463"/>
            <a:ext cx="5438775" cy="44672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AE2D77-855E-44D1-83EF-E5E1EA2C674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883494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안녕하십니까 </a:t>
            </a:r>
            <a:r>
              <a:rPr lang="ko-KR" altLang="en-US" dirty="0" err="1" smtClean="0"/>
              <a:t>착수보고를</a:t>
            </a:r>
            <a:r>
              <a:rPr lang="ko-KR" altLang="en-US" dirty="0" smtClean="0"/>
              <a:t> 드릴 인턴사원 김정형 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AE2D77-855E-44D1-83EF-E5E1EA2C6744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63104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다음과 같은 순서로 보고를 드리겠습니다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AE2D77-855E-44D1-83EF-E5E1EA2C6744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85032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이번에 진행하게 될 프로젝트는 회의실 관리 시스템의  </a:t>
            </a:r>
            <a:r>
              <a:rPr lang="en-US" altLang="ko-KR" dirty="0" smtClean="0"/>
              <a:t>NCP</a:t>
            </a:r>
            <a:r>
              <a:rPr lang="ko-KR" altLang="en-US" dirty="0" smtClean="0"/>
              <a:t> </a:t>
            </a:r>
            <a:r>
              <a:rPr lang="en-US" altLang="ko-KR" dirty="0" smtClean="0"/>
              <a:t>migration </a:t>
            </a:r>
            <a:r>
              <a:rPr lang="ko-KR" altLang="en-US" dirty="0" smtClean="0"/>
              <a:t>입니다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목표는 로컬에서 확보하지 못한 </a:t>
            </a:r>
            <a:r>
              <a:rPr lang="ko-KR" altLang="en-US" dirty="0" err="1" smtClean="0"/>
              <a:t>고가용성과</a:t>
            </a:r>
            <a:r>
              <a:rPr lang="ko-KR" altLang="en-US" dirty="0" smtClean="0"/>
              <a:t> 확장성을 만족하는 것입니다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이 프로젝트의 수행 범위는 첫째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migration</a:t>
            </a:r>
            <a:r>
              <a:rPr lang="ko-KR" altLang="en-US" baseline="0" dirty="0" smtClean="0"/>
              <a:t>을 통해 </a:t>
            </a:r>
            <a:r>
              <a:rPr lang="ko-KR" altLang="en-US" baseline="0" dirty="0" err="1" smtClean="0"/>
              <a:t>로컬에서가</a:t>
            </a:r>
            <a:r>
              <a:rPr lang="ko-KR" altLang="en-US" baseline="0" dirty="0" smtClean="0"/>
              <a:t> 아닌 온라인 상에서의 서비스를 제공함으로써 가용성과 확장성을 확보하고</a:t>
            </a:r>
            <a:r>
              <a:rPr lang="en-US" altLang="ko-KR" baseline="0" dirty="0" smtClean="0"/>
              <a:t>,</a:t>
            </a:r>
          </a:p>
          <a:p>
            <a:r>
              <a:rPr lang="en-US" altLang="ko-KR" baseline="0" dirty="0" err="1" smtClean="0"/>
              <a:t>Webapp</a:t>
            </a:r>
            <a:r>
              <a:rPr lang="ko-KR" altLang="en-US" baseline="0" dirty="0" smtClean="0"/>
              <a:t>과 </a:t>
            </a:r>
            <a:r>
              <a:rPr lang="en-US" altLang="ko-KR" baseline="0" dirty="0" err="1" smtClean="0"/>
              <a:t>db</a:t>
            </a:r>
            <a:r>
              <a:rPr lang="ko-KR" altLang="en-US" baseline="0" dirty="0" smtClean="0"/>
              <a:t>의 </a:t>
            </a:r>
            <a:r>
              <a:rPr lang="en-US" altLang="ko-KR" baseline="0" dirty="0" smtClean="0"/>
              <a:t>Tier</a:t>
            </a:r>
            <a:r>
              <a:rPr lang="ko-KR" altLang="en-US" baseline="0" dirty="0" smtClean="0"/>
              <a:t>를 구분함으로써 </a:t>
            </a:r>
            <a:r>
              <a:rPr lang="ko-KR" altLang="en-US" baseline="0" dirty="0" err="1" smtClean="0"/>
              <a:t>보안성의</a:t>
            </a:r>
            <a:r>
              <a:rPr lang="ko-KR" altLang="en-US" baseline="0" dirty="0" smtClean="0"/>
              <a:t> 확보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서버와 데이터베이스의 백업을 통한 </a:t>
            </a:r>
            <a:r>
              <a:rPr lang="ko-KR" altLang="en-US" baseline="0" dirty="0" err="1" smtClean="0"/>
              <a:t>복구성</a:t>
            </a:r>
            <a:r>
              <a:rPr lang="ko-KR" altLang="en-US" baseline="0" dirty="0" smtClean="0"/>
              <a:t> 확보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서비스 비용의 절감을 통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AE2D77-855E-44D1-83EF-E5E1EA2C6744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34000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현재 회의실</a:t>
            </a:r>
            <a:r>
              <a:rPr lang="ko-KR" altLang="en-US" baseline="0" dirty="0" smtClean="0"/>
              <a:t> 관리 시스템은 </a:t>
            </a:r>
            <a:r>
              <a:rPr lang="en-US" altLang="ko-KR" baseline="0" dirty="0" smtClean="0"/>
              <a:t>window 10 OS</a:t>
            </a:r>
            <a:r>
              <a:rPr lang="ko-KR" altLang="en-US" baseline="0" dirty="0" smtClean="0"/>
              <a:t>에서 </a:t>
            </a:r>
            <a:r>
              <a:rPr lang="en-US" altLang="ko-KR" baseline="0" dirty="0" err="1" smtClean="0"/>
              <a:t>Spirng</a:t>
            </a:r>
            <a:r>
              <a:rPr lang="en-US" altLang="ko-KR" baseline="0" dirty="0" smtClean="0"/>
              <a:t> </a:t>
            </a:r>
            <a:r>
              <a:rPr lang="en-US" altLang="ko-KR" baseline="0" dirty="0" err="1" smtClean="0"/>
              <a:t>framewor</a:t>
            </a:r>
            <a:r>
              <a:rPr lang="ko-KR" altLang="en-US" baseline="0" dirty="0" smtClean="0"/>
              <a:t>로 제작되었습니다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이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시스템은 </a:t>
            </a:r>
            <a:r>
              <a:rPr lang="en-US" altLang="ko-KR" baseline="0" dirty="0" smtClean="0"/>
              <a:t>local </a:t>
            </a:r>
            <a:r>
              <a:rPr lang="en-US" altLang="ko-KR" baseline="0" dirty="0" err="1" smtClean="0"/>
              <a:t>catalina</a:t>
            </a:r>
            <a:r>
              <a:rPr lang="en-US" altLang="ko-KR" baseline="0" dirty="0" smtClean="0"/>
              <a:t> apache tomcat</a:t>
            </a:r>
            <a:r>
              <a:rPr lang="ko-KR" altLang="en-US" baseline="0" dirty="0" smtClean="0"/>
              <a:t>서버 상에서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작동하며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로컬 </a:t>
            </a:r>
            <a:r>
              <a:rPr lang="en-US" altLang="ko-KR" baseline="0" dirty="0" smtClean="0"/>
              <a:t>oracle database</a:t>
            </a:r>
            <a:r>
              <a:rPr lang="ko-KR" altLang="en-US" baseline="0" dirty="0" smtClean="0"/>
              <a:t>와 통신하고 있습니다</a:t>
            </a:r>
            <a:r>
              <a:rPr lang="en-US" altLang="ko-KR" baseline="0" dirty="0" smtClean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AE2D77-855E-44D1-83EF-E5E1EA2C6744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35990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로컬에 </a:t>
            </a:r>
            <a:r>
              <a:rPr lang="ko-KR" altLang="en-US" dirty="0" err="1" smtClean="0"/>
              <a:t>저장되어있어</a:t>
            </a:r>
            <a:r>
              <a:rPr lang="ko-KR" altLang="en-US" dirty="0" smtClean="0"/>
              <a:t> 큰 규모가 커질 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접근성이 낮다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AE2D77-855E-44D1-83EF-E5E1EA2C6744}" type="slidenum">
              <a:rPr lang="ko-KR" altLang="en-US" smtClean="0"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96133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로컬에 </a:t>
            </a:r>
            <a:r>
              <a:rPr lang="ko-KR" altLang="en-US" dirty="0" err="1" smtClean="0"/>
              <a:t>저장되어있어</a:t>
            </a:r>
            <a:r>
              <a:rPr lang="ko-KR" altLang="en-US" dirty="0" smtClean="0"/>
              <a:t> 큰 규모가 커질 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접근성이 낮다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AE2D77-855E-44D1-83EF-E5E1EA2C6744}" type="slidenum">
              <a:rPr lang="ko-KR" altLang="en-US" smtClean="0"/>
              <a:t>21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570744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로컬에 </a:t>
            </a:r>
            <a:r>
              <a:rPr lang="ko-KR" altLang="en-US" dirty="0" err="1" smtClean="0"/>
              <a:t>저장되어있어</a:t>
            </a:r>
            <a:r>
              <a:rPr lang="ko-KR" altLang="en-US" dirty="0" smtClean="0"/>
              <a:t> 큰 규모가 커질 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접근성이 낮다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AE2D77-855E-44D1-83EF-E5E1EA2C6744}" type="slidenum">
              <a:rPr lang="ko-KR" altLang="en-US" smtClean="0"/>
              <a:t>24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896045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저희는 이 시스템에 대해 현재 </a:t>
            </a:r>
            <a:r>
              <a:rPr lang="ko-KR" altLang="en-US" dirty="0" err="1" smtClean="0"/>
              <a:t>착수보고를</a:t>
            </a:r>
            <a:r>
              <a:rPr lang="ko-KR" altLang="en-US" dirty="0" smtClean="0"/>
              <a:t> 드리고 있으며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오늘부터 고객님들의</a:t>
            </a:r>
            <a:r>
              <a:rPr lang="ko-KR" altLang="en-US" baseline="0" dirty="0" smtClean="0"/>
              <a:t> 추가적인 요구사항의 분석을 시작하여 </a:t>
            </a:r>
            <a:r>
              <a:rPr lang="en-US" altLang="ko-KR" baseline="0" dirty="0" smtClean="0"/>
              <a:t>22</a:t>
            </a:r>
            <a:r>
              <a:rPr lang="ko-KR" altLang="en-US" baseline="0" dirty="0" smtClean="0"/>
              <a:t>일 개발을 끝내고 </a:t>
            </a:r>
            <a:r>
              <a:rPr lang="en-US" altLang="ko-KR" baseline="0" dirty="0" smtClean="0"/>
              <a:t>26</a:t>
            </a:r>
            <a:r>
              <a:rPr lang="ko-KR" altLang="en-US" baseline="0" dirty="0" smtClean="0"/>
              <a:t>일 최종 테스트를 한 뒤</a:t>
            </a:r>
            <a:r>
              <a:rPr lang="en-US" altLang="ko-KR" baseline="0" dirty="0" smtClean="0"/>
              <a:t>, 29</a:t>
            </a:r>
            <a:r>
              <a:rPr lang="ko-KR" altLang="en-US" baseline="0" dirty="0" smtClean="0"/>
              <a:t>일에 결과보고를 드리겠습니다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AE2D77-855E-44D1-83EF-E5E1EA2C6744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45229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gi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 userDrawn="1"/>
        </p:nvCxnSpPr>
        <p:spPr>
          <a:xfrm>
            <a:off x="0" y="3520058"/>
            <a:ext cx="9906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30345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/>
          <p:cNvCxnSpPr/>
          <p:nvPr userDrawn="1"/>
        </p:nvCxnSpPr>
        <p:spPr>
          <a:xfrm>
            <a:off x="0" y="6381328"/>
            <a:ext cx="9906000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79180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5208" y="4343948"/>
            <a:ext cx="2832868" cy="203738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8857"/>
            <a:ext cx="9906000" cy="3863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</p:pic>
      <p:cxnSp>
        <p:nvCxnSpPr>
          <p:cNvPr id="10" name="직선 연결선 9"/>
          <p:cNvCxnSpPr/>
          <p:nvPr userDrawn="1"/>
        </p:nvCxnSpPr>
        <p:spPr>
          <a:xfrm>
            <a:off x="0" y="6381328"/>
            <a:ext cx="9906000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26"/>
          <p:cNvSpPr>
            <a:spLocks noChangeArrowheads="1"/>
          </p:cNvSpPr>
          <p:nvPr userDrawn="1"/>
        </p:nvSpPr>
        <p:spPr bwMode="auto">
          <a:xfrm>
            <a:off x="4468019" y="6434980"/>
            <a:ext cx="969962" cy="30638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b"/>
          <a:lstStyle/>
          <a:p>
            <a:pPr algn="ctr">
              <a:defRPr/>
            </a:pPr>
            <a:fld id="{DA15268E-868A-4F69-AC6C-13620A560E7E}" type="slidenum">
              <a:rPr lang="en-US" altLang="ko-KR" sz="1000" b="0" baseline="0">
                <a:latin typeface="맑은 고딕" pitchFamily="50" charset="-127"/>
                <a:ea typeface="맑은 고딕" pitchFamily="50" charset="-127"/>
              </a:rPr>
              <a:pPr algn="ctr">
                <a:defRPr/>
              </a:pPr>
              <a:t>‹#›</a:t>
            </a:fld>
            <a:r>
              <a:rPr lang="en-US" altLang="ko-KR" sz="1000" b="0" baseline="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000" b="0" baseline="0" dirty="0" smtClean="0">
                <a:latin typeface="맑은 고딕" pitchFamily="50" charset="-127"/>
                <a:ea typeface="맑은 고딕" pitchFamily="50" charset="-127"/>
              </a:rPr>
              <a:t>/27</a:t>
            </a:r>
          </a:p>
        </p:txBody>
      </p:sp>
    </p:spTree>
    <p:extLst>
      <p:ext uri="{BB962C8B-B14F-4D97-AF65-F5344CB8AC3E}">
        <p14:creationId xmlns:p14="http://schemas.microsoft.com/office/powerpoint/2010/main" val="37242271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129509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9.jpeg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8.png"/><Relationship Id="rId4" Type="http://schemas.openxmlformats.org/officeDocument/2006/relationships/image" Target="../media/image47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video" Target="../media/media4.mp4"/><Relationship Id="rId13" Type="http://schemas.openxmlformats.org/officeDocument/2006/relationships/image" Target="../media/image54.png"/><Relationship Id="rId3" Type="http://schemas.microsoft.com/office/2007/relationships/media" Target="../media/media2.mp4"/><Relationship Id="rId7" Type="http://schemas.microsoft.com/office/2007/relationships/media" Target="../media/media4.mp4"/><Relationship Id="rId12" Type="http://schemas.openxmlformats.org/officeDocument/2006/relationships/image" Target="../media/image5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11" Type="http://schemas.openxmlformats.org/officeDocument/2006/relationships/image" Target="../media/image52.png"/><Relationship Id="rId5" Type="http://schemas.microsoft.com/office/2007/relationships/media" Target="../media/media3.mp4"/><Relationship Id="rId10" Type="http://schemas.openxmlformats.org/officeDocument/2006/relationships/notesSlide" Target="../notesSlides/notesSlide6.xml"/><Relationship Id="rId4" Type="http://schemas.openxmlformats.org/officeDocument/2006/relationships/video" Target="../media/media2.mp4"/><Relationship Id="rId9" Type="http://schemas.openxmlformats.org/officeDocument/2006/relationships/slideLayout" Target="../slideLayouts/slideLayout3.xml"/><Relationship Id="rId14" Type="http://schemas.openxmlformats.org/officeDocument/2006/relationships/image" Target="../media/image5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4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gif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2"/>
          <p:cNvSpPr txBox="1">
            <a:spLocks noChangeArrowheads="1"/>
          </p:cNvSpPr>
          <p:nvPr/>
        </p:nvSpPr>
        <p:spPr>
          <a:xfrm>
            <a:off x="506506" y="2132857"/>
            <a:ext cx="8790223" cy="115187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3600" b="1" dirty="0" smtClean="0">
                <a:latin typeface="+mj-ea"/>
              </a:rPr>
              <a:t>회의실 관리 시스템</a:t>
            </a:r>
            <a:r>
              <a:rPr lang="en-US" altLang="ko-KR" sz="3600" b="1" dirty="0">
                <a:latin typeface="+mj-ea"/>
              </a:rPr>
              <a:t> </a:t>
            </a:r>
            <a:r>
              <a:rPr lang="en-US" altLang="ko-KR" sz="3600" b="1" dirty="0" smtClean="0">
                <a:latin typeface="+mj-ea"/>
              </a:rPr>
              <a:t>NCP Migration</a:t>
            </a:r>
            <a:endParaRPr lang="en-US" altLang="ko-KR" sz="3600" b="1" dirty="0">
              <a:latin typeface="+mj-ea"/>
            </a:endParaRPr>
          </a:p>
        </p:txBody>
      </p:sp>
      <p:sp>
        <p:nvSpPr>
          <p:cNvPr id="11" name="Rectangle 52"/>
          <p:cNvSpPr txBox="1">
            <a:spLocks noChangeArrowheads="1"/>
          </p:cNvSpPr>
          <p:nvPr/>
        </p:nvSpPr>
        <p:spPr>
          <a:xfrm>
            <a:off x="544977" y="3645025"/>
            <a:ext cx="6312846" cy="146156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-US" altLang="ko-KR" sz="1800" b="1" dirty="0" smtClean="0">
                <a:latin typeface="+mj-ea"/>
              </a:rPr>
              <a:t>2019.08.09</a:t>
            </a:r>
          </a:p>
          <a:p>
            <a:pPr algn="l">
              <a:lnSpc>
                <a:spcPct val="150000"/>
              </a:lnSpc>
            </a:pPr>
            <a:endParaRPr lang="en-US" altLang="ko-KR" sz="1800" b="1" dirty="0" smtClean="0">
              <a:latin typeface="+mj-ea"/>
            </a:endParaRPr>
          </a:p>
          <a:p>
            <a:pPr algn="l">
              <a:lnSpc>
                <a:spcPct val="150000"/>
              </a:lnSpc>
            </a:pPr>
            <a:r>
              <a:rPr lang="en-US" altLang="ko-KR" sz="1800" b="1" dirty="0" smtClean="0">
                <a:latin typeface="+mj-ea"/>
              </a:rPr>
              <a:t/>
            </a:r>
            <a:br>
              <a:rPr lang="en-US" altLang="ko-KR" sz="1800" b="1" dirty="0" smtClean="0">
                <a:latin typeface="+mj-ea"/>
              </a:rPr>
            </a:br>
            <a:endParaRPr lang="ko-KR" altLang="en-US" sz="1800" b="1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377752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0926993"/>
              </p:ext>
            </p:extLst>
          </p:nvPr>
        </p:nvGraphicFramePr>
        <p:xfrm>
          <a:off x="501885" y="1555491"/>
          <a:ext cx="8920521" cy="12961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6065">
                  <a:extLst>
                    <a:ext uri="{9D8B030D-6E8A-4147-A177-3AD203B41FA5}">
                      <a16:colId xmlns:a16="http://schemas.microsoft.com/office/drawing/2014/main" val="2854142756"/>
                    </a:ext>
                  </a:extLst>
                </a:gridCol>
                <a:gridCol w="792088">
                  <a:extLst>
                    <a:ext uri="{9D8B030D-6E8A-4147-A177-3AD203B41FA5}">
                      <a16:colId xmlns:a16="http://schemas.microsoft.com/office/drawing/2014/main" val="2227502053"/>
                    </a:ext>
                  </a:extLst>
                </a:gridCol>
                <a:gridCol w="1297685">
                  <a:extLst>
                    <a:ext uri="{9D8B030D-6E8A-4147-A177-3AD203B41FA5}">
                      <a16:colId xmlns:a16="http://schemas.microsoft.com/office/drawing/2014/main" val="228214558"/>
                    </a:ext>
                  </a:extLst>
                </a:gridCol>
                <a:gridCol w="757087">
                  <a:extLst>
                    <a:ext uri="{9D8B030D-6E8A-4147-A177-3AD203B41FA5}">
                      <a16:colId xmlns:a16="http://schemas.microsoft.com/office/drawing/2014/main" val="257005739"/>
                    </a:ext>
                  </a:extLst>
                </a:gridCol>
                <a:gridCol w="1185588">
                  <a:extLst>
                    <a:ext uri="{9D8B030D-6E8A-4147-A177-3AD203B41FA5}">
                      <a16:colId xmlns:a16="http://schemas.microsoft.com/office/drawing/2014/main" val="89580115"/>
                    </a:ext>
                  </a:extLst>
                </a:gridCol>
                <a:gridCol w="646944">
                  <a:extLst>
                    <a:ext uri="{9D8B030D-6E8A-4147-A177-3AD203B41FA5}">
                      <a16:colId xmlns:a16="http://schemas.microsoft.com/office/drawing/2014/main" val="714577763"/>
                    </a:ext>
                  </a:extLst>
                </a:gridCol>
                <a:gridCol w="721208">
                  <a:extLst>
                    <a:ext uri="{9D8B030D-6E8A-4147-A177-3AD203B41FA5}">
                      <a16:colId xmlns:a16="http://schemas.microsoft.com/office/drawing/2014/main" val="1717754786"/>
                    </a:ext>
                  </a:extLst>
                </a:gridCol>
                <a:gridCol w="1296144">
                  <a:extLst>
                    <a:ext uri="{9D8B030D-6E8A-4147-A177-3AD203B41FA5}">
                      <a16:colId xmlns:a16="http://schemas.microsoft.com/office/drawing/2014/main" val="342103696"/>
                    </a:ext>
                  </a:extLst>
                </a:gridCol>
                <a:gridCol w="731446">
                  <a:extLst>
                    <a:ext uri="{9D8B030D-6E8A-4147-A177-3AD203B41FA5}">
                      <a16:colId xmlns:a16="http://schemas.microsoft.com/office/drawing/2014/main" val="2041156236"/>
                    </a:ext>
                  </a:extLst>
                </a:gridCol>
                <a:gridCol w="916266">
                  <a:extLst>
                    <a:ext uri="{9D8B030D-6E8A-4147-A177-3AD203B41FA5}">
                      <a16:colId xmlns:a16="http://schemas.microsoft.com/office/drawing/2014/main" val="4037758756"/>
                    </a:ext>
                  </a:extLst>
                </a:gridCol>
              </a:tblGrid>
              <a:tr h="216024">
                <a:tc rowSpan="6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err="1" smtClean="0">
                          <a:solidFill>
                            <a:schemeClr val="tx1"/>
                          </a:solidFill>
                        </a:rPr>
                        <a:t>acg-webapp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/>
                        <a:t>프로토콜</a:t>
                      </a:r>
                      <a:endParaRPr lang="ko-KR" altLang="en-US" sz="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/>
                        <a:t>접근 소스</a:t>
                      </a:r>
                      <a:endParaRPr lang="ko-KR" altLang="en-US" sz="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b="1" dirty="0" smtClean="0"/>
                        <a:t>허용 포트</a:t>
                      </a:r>
                      <a:endParaRPr lang="en-US" altLang="ko-KR" sz="800" b="1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/>
                        <a:t>메모</a:t>
                      </a:r>
                      <a:endParaRPr lang="ko-KR" altLang="en-US" sz="800" b="1" dirty="0"/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err="1" smtClean="0">
                          <a:solidFill>
                            <a:schemeClr val="tx1"/>
                          </a:solidFill>
                        </a:rPr>
                        <a:t>acg</a:t>
                      </a:r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</a:rPr>
                        <a:t>-scouter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8EB4E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/>
                        <a:t>프로토콜</a:t>
                      </a:r>
                      <a:endParaRPr lang="ko-KR" altLang="en-US" sz="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/>
                        <a:t>접근</a:t>
                      </a:r>
                      <a:r>
                        <a:rPr lang="ko-KR" altLang="en-US" sz="800" b="1" baseline="0" dirty="0" smtClean="0"/>
                        <a:t> 소스</a:t>
                      </a:r>
                      <a:endParaRPr lang="ko-KR" altLang="en-US" sz="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/>
                        <a:t>허용 포트</a:t>
                      </a:r>
                      <a:endParaRPr lang="ko-KR" altLang="en-US" sz="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/>
                        <a:t>메모</a:t>
                      </a:r>
                      <a:endParaRPr lang="ko-KR" altLang="en-US" sz="8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9215694"/>
                  </a:ext>
                </a:extLst>
              </a:tr>
              <a:tr h="21602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TCP</a:t>
                      </a:r>
                      <a:endParaRPr lang="ko-KR" altLang="en-US" sz="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err="1" smtClean="0"/>
                        <a:t>ncloud</a:t>
                      </a:r>
                      <a:r>
                        <a:rPr lang="en-US" altLang="ko-KR" sz="800" b="1" dirty="0" smtClean="0"/>
                        <a:t>-load-balancer</a:t>
                      </a:r>
                      <a:endParaRPr lang="ko-KR" altLang="en-US" sz="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80</a:t>
                      </a:r>
                      <a:endParaRPr lang="ko-KR" altLang="en-US" sz="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HTTP</a:t>
                      </a:r>
                      <a:endParaRPr lang="ko-KR" altLang="en-US" sz="800" b="1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TCP</a:t>
                      </a:r>
                      <a:endParaRPr lang="ko-KR" altLang="en-US" sz="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10.62.27.176/28</a:t>
                      </a:r>
                      <a:endParaRPr lang="ko-KR" altLang="en-US" sz="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6100</a:t>
                      </a:r>
                      <a:endParaRPr lang="ko-KR" altLang="en-US" sz="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Monitoring</a:t>
                      </a:r>
                      <a:endParaRPr lang="ko-KR" altLang="en-US" sz="8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12424116"/>
                  </a:ext>
                </a:extLst>
              </a:tr>
              <a:tr h="21602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TCP</a:t>
                      </a:r>
                      <a:endParaRPr lang="ko-KR" altLang="en-US" sz="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err="1" smtClean="0"/>
                        <a:t>ncloud</a:t>
                      </a:r>
                      <a:r>
                        <a:rPr lang="en-US" altLang="ko-KR" sz="800" b="1" dirty="0" smtClean="0"/>
                        <a:t>-load-balancer</a:t>
                      </a:r>
                      <a:endParaRPr lang="ko-KR" altLang="en-US" sz="800" b="1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443</a:t>
                      </a:r>
                      <a:endParaRPr lang="ko-KR" altLang="en-US" sz="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HTTPS</a:t>
                      </a:r>
                      <a:endParaRPr lang="ko-KR" altLang="en-US" sz="800" b="1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TCP</a:t>
                      </a:r>
                      <a:endParaRPr lang="ko-KR" altLang="en-US" sz="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/>
                        <a:t>10.62.27.176/28</a:t>
                      </a:r>
                      <a:endParaRPr lang="ko-KR" altLang="en-US" sz="800" b="1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22</a:t>
                      </a:r>
                      <a:endParaRPr lang="ko-KR" altLang="en-US" sz="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SSL</a:t>
                      </a:r>
                      <a:r>
                        <a:rPr lang="en-US" altLang="ko-KR" sz="800" b="1" baseline="0" dirty="0" smtClean="0"/>
                        <a:t> VPN SSH</a:t>
                      </a:r>
                      <a:endParaRPr lang="ko-KR" altLang="en-US" sz="8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0145224"/>
                  </a:ext>
                </a:extLst>
              </a:tr>
              <a:tr h="216024"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/>
                        <a:t>TCP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10.62.27.176/28</a:t>
                      </a:r>
                      <a:endParaRPr lang="ko-KR" altLang="en-US" sz="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22</a:t>
                      </a:r>
                      <a:endParaRPr lang="ko-KR" altLang="en-US" sz="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/>
                        <a:t>SSL</a:t>
                      </a:r>
                      <a:r>
                        <a:rPr lang="en-US" altLang="ko-KR" sz="800" b="1" baseline="0" dirty="0" smtClean="0"/>
                        <a:t> VPN </a:t>
                      </a:r>
                      <a:r>
                        <a:rPr lang="en-US" altLang="ko-KR" sz="800" b="1" dirty="0" smtClean="0"/>
                        <a:t>SSH</a:t>
                      </a:r>
                      <a:endParaRPr lang="ko-KR" altLang="en-US" sz="800" b="1" dirty="0" smtClean="0"/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err="1" smtClean="0">
                          <a:solidFill>
                            <a:schemeClr val="tx1"/>
                          </a:solidFill>
                        </a:rPr>
                        <a:t>acg-db</a:t>
                      </a:r>
                      <a:endParaRPr lang="ko-KR" altLang="en-US" sz="8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8EB4E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TCP</a:t>
                      </a:r>
                      <a:endParaRPr lang="ko-KR" altLang="en-US" sz="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err="1" smtClean="0"/>
                        <a:t>ncloud</a:t>
                      </a:r>
                      <a:r>
                        <a:rPr lang="en-US" altLang="ko-KR" sz="800" b="1" dirty="0" smtClean="0"/>
                        <a:t>-load-balancer</a:t>
                      </a:r>
                      <a:endParaRPr lang="ko-KR" altLang="en-US" sz="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3306</a:t>
                      </a:r>
                      <a:endParaRPr lang="ko-KR" altLang="en-US" sz="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MySQL</a:t>
                      </a:r>
                      <a:endParaRPr lang="ko-KR" altLang="en-US" sz="8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8048306"/>
                  </a:ext>
                </a:extLst>
              </a:tr>
              <a:tr h="216024"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/>
                        <a:t>TCP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err="1" smtClean="0"/>
                        <a:t>acg</a:t>
                      </a:r>
                      <a:r>
                        <a:rPr lang="en-US" altLang="ko-KR" sz="800" b="1" dirty="0" smtClean="0"/>
                        <a:t>-scouter</a:t>
                      </a:r>
                      <a:endParaRPr lang="ko-KR" altLang="en-US" sz="800" b="1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/>
                        <a:t>6100</a:t>
                      </a:r>
                      <a:endParaRPr lang="ko-KR" altLang="en-US" sz="800" b="1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/>
                        <a:t>Monitoring</a:t>
                      </a:r>
                      <a:endParaRPr lang="ko-KR" altLang="en-US" sz="800" b="1" dirty="0" smtClean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1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TCP</a:t>
                      </a:r>
                      <a:endParaRPr lang="ko-KR" altLang="en-US" sz="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err="1" smtClean="0"/>
                        <a:t>acg-db</a:t>
                      </a:r>
                      <a:endParaRPr lang="ko-KR" altLang="en-US" sz="800" b="1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3306</a:t>
                      </a:r>
                      <a:endParaRPr lang="ko-KR" altLang="en-US" sz="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MySQL</a:t>
                      </a:r>
                      <a:endParaRPr lang="ko-KR" altLang="en-US" sz="8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99937484"/>
                  </a:ext>
                </a:extLst>
              </a:tr>
              <a:tr h="216024"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1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/>
                        <a:t>UDP</a:t>
                      </a:r>
                      <a:endParaRPr lang="ko-KR" altLang="en-US" sz="800" b="1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err="1" smtClean="0"/>
                        <a:t>acg</a:t>
                      </a:r>
                      <a:r>
                        <a:rPr lang="en-US" altLang="ko-KR" sz="800" b="1" dirty="0" smtClean="0"/>
                        <a:t>-scouter</a:t>
                      </a:r>
                      <a:endParaRPr lang="ko-KR" altLang="en-US" sz="800" b="1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/>
                        <a:t>6100</a:t>
                      </a:r>
                      <a:endParaRPr lang="ko-KR" altLang="en-US" sz="800" b="1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/>
                        <a:t>Monitoring</a:t>
                      </a:r>
                      <a:endParaRPr lang="ko-KR" altLang="en-US" sz="800" b="1" dirty="0" smtClean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1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/>
                        <a:t>TCP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10.62.27.176/28</a:t>
                      </a:r>
                      <a:endParaRPr lang="ko-KR" altLang="en-US" sz="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22</a:t>
                      </a:r>
                      <a:endParaRPr lang="ko-KR" altLang="en-US" sz="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/>
                        <a:t>SSL</a:t>
                      </a:r>
                      <a:r>
                        <a:rPr lang="en-US" altLang="ko-KR" sz="800" b="1" baseline="0" dirty="0" smtClean="0"/>
                        <a:t> VPN </a:t>
                      </a:r>
                      <a:r>
                        <a:rPr lang="en-US" altLang="ko-KR" sz="800" b="1" dirty="0" smtClean="0"/>
                        <a:t>SSH</a:t>
                      </a:r>
                      <a:endParaRPr lang="ko-KR" altLang="en-US" sz="800" b="1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60390917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492739" y="1263526"/>
            <a:ext cx="8920523" cy="26113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14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Access Control Group</a:t>
            </a:r>
            <a:endParaRPr lang="ko-KR" altLang="en-US" sz="1400" b="1" dirty="0" smtClean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4906215"/>
              </p:ext>
            </p:extLst>
          </p:nvPr>
        </p:nvGraphicFramePr>
        <p:xfrm>
          <a:off x="511779" y="3272032"/>
          <a:ext cx="3888431" cy="8640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7329">
                  <a:extLst>
                    <a:ext uri="{9D8B030D-6E8A-4147-A177-3AD203B41FA5}">
                      <a16:colId xmlns:a16="http://schemas.microsoft.com/office/drawing/2014/main" val="2227502053"/>
                    </a:ext>
                  </a:extLst>
                </a:gridCol>
                <a:gridCol w="722851">
                  <a:extLst>
                    <a:ext uri="{9D8B030D-6E8A-4147-A177-3AD203B41FA5}">
                      <a16:colId xmlns:a16="http://schemas.microsoft.com/office/drawing/2014/main" val="228214558"/>
                    </a:ext>
                  </a:extLst>
                </a:gridCol>
                <a:gridCol w="2268251">
                  <a:extLst>
                    <a:ext uri="{9D8B030D-6E8A-4147-A177-3AD203B41FA5}">
                      <a16:colId xmlns:a16="http://schemas.microsoft.com/office/drawing/2014/main" val="257005739"/>
                    </a:ext>
                  </a:extLst>
                </a:gridCol>
              </a:tblGrid>
              <a:tr h="2160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/>
                        <a:t>로그인 아이디</a:t>
                      </a:r>
                      <a:endParaRPr lang="ko-KR" altLang="en-US" sz="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/>
                        <a:t>사용자</a:t>
                      </a:r>
                      <a:endParaRPr lang="ko-KR" altLang="en-US" sz="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b="1" dirty="0" smtClean="0"/>
                        <a:t>접근 유형</a:t>
                      </a:r>
                      <a:endParaRPr lang="en-US" altLang="ko-KR" sz="800" b="1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9215694"/>
                  </a:ext>
                </a:extLst>
              </a:tr>
              <a:tr h="2160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err="1" smtClean="0"/>
                        <a:t>ncp-ksm</a:t>
                      </a:r>
                      <a:endParaRPr lang="ko-KR" altLang="en-US" sz="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/>
                        <a:t>김상민</a:t>
                      </a:r>
                      <a:endParaRPr lang="ko-KR" altLang="en-US" sz="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Console Access, API Gateway Access</a:t>
                      </a:r>
                      <a:endParaRPr lang="ko-KR" altLang="en-US" sz="8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12424116"/>
                  </a:ext>
                </a:extLst>
              </a:tr>
              <a:tr h="2160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err="1" smtClean="0"/>
                        <a:t>ncp-ljh</a:t>
                      </a:r>
                      <a:endParaRPr lang="ko-KR" altLang="en-US" sz="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/>
                        <a:t>이주현</a:t>
                      </a:r>
                      <a:endParaRPr lang="ko-KR" altLang="en-US" sz="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Console Access, API Gateway Access</a:t>
                      </a:r>
                      <a:endParaRPr lang="ko-KR" altLang="en-US" sz="8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0145224"/>
                  </a:ext>
                </a:extLst>
              </a:tr>
              <a:tr h="2160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err="1" smtClean="0"/>
                        <a:t>ncp-kjh</a:t>
                      </a:r>
                      <a:endParaRPr lang="ko-KR" altLang="en-US" sz="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/>
                        <a:t>김정형</a:t>
                      </a:r>
                      <a:endParaRPr lang="ko-KR" altLang="en-US" sz="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Console Access, API Gateway Access</a:t>
                      </a:r>
                      <a:endParaRPr lang="ko-KR" altLang="en-US" sz="8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8048306"/>
                  </a:ext>
                </a:extLst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0557494"/>
              </p:ext>
            </p:extLst>
          </p:nvPr>
        </p:nvGraphicFramePr>
        <p:xfrm>
          <a:off x="4495721" y="3279708"/>
          <a:ext cx="4921772" cy="568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0119">
                  <a:extLst>
                    <a:ext uri="{9D8B030D-6E8A-4147-A177-3AD203B41FA5}">
                      <a16:colId xmlns:a16="http://schemas.microsoft.com/office/drawing/2014/main" val="2227502053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228214558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257005739"/>
                    </a:ext>
                  </a:extLst>
                </a:gridCol>
                <a:gridCol w="1897437">
                  <a:extLst>
                    <a:ext uri="{9D8B030D-6E8A-4147-A177-3AD203B41FA5}">
                      <a16:colId xmlns:a16="http://schemas.microsoft.com/office/drawing/2014/main" val="3577093746"/>
                    </a:ext>
                  </a:extLst>
                </a:gridCol>
              </a:tblGrid>
              <a:tr h="2841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SSL VPN IP pool</a:t>
                      </a:r>
                      <a:endParaRPr lang="ko-KR" altLang="en-US" sz="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/>
                        <a:t>인증방식</a:t>
                      </a:r>
                      <a:endParaRPr lang="ko-KR" altLang="en-US" sz="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b="1" dirty="0" smtClean="0"/>
                        <a:t>사용자 계정 수</a:t>
                      </a:r>
                      <a:endParaRPr lang="en-US" altLang="ko-KR" sz="800" b="1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b="1" dirty="0" smtClean="0"/>
                        <a:t>사용자 설정 정보</a:t>
                      </a:r>
                      <a:r>
                        <a:rPr lang="en-US" altLang="ko-KR" sz="800" b="1" dirty="0" smtClean="0"/>
                        <a:t>(ID)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9215694"/>
                  </a:ext>
                </a:extLst>
              </a:tr>
              <a:tr h="2841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10.62.18.80/28</a:t>
                      </a:r>
                      <a:endParaRPr lang="ko-KR" altLang="en-US" sz="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err="1" smtClean="0"/>
                        <a:t>일차인증</a:t>
                      </a:r>
                      <a:endParaRPr lang="ko-KR" altLang="en-US" sz="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3/3</a:t>
                      </a:r>
                      <a:endParaRPr lang="ko-KR" altLang="en-US" sz="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err="1" smtClean="0"/>
                        <a:t>ncp-ksm</a:t>
                      </a:r>
                      <a:r>
                        <a:rPr lang="en-US" altLang="ko-KR" sz="800" b="1" dirty="0" smtClean="0"/>
                        <a:t>,</a:t>
                      </a:r>
                      <a:r>
                        <a:rPr lang="en-US" altLang="ko-KR" sz="800" b="1" baseline="0" dirty="0" smtClean="0"/>
                        <a:t> </a:t>
                      </a:r>
                      <a:r>
                        <a:rPr lang="en-US" altLang="ko-KR" sz="800" b="1" baseline="0" dirty="0" err="1" smtClean="0"/>
                        <a:t>ncp-ljh</a:t>
                      </a:r>
                      <a:r>
                        <a:rPr lang="en-US" altLang="ko-KR" sz="800" b="1" baseline="0" dirty="0" smtClean="0"/>
                        <a:t>, </a:t>
                      </a:r>
                      <a:r>
                        <a:rPr lang="en-US" altLang="ko-KR" sz="800" b="1" baseline="0" dirty="0" err="1" smtClean="0"/>
                        <a:t>ncp-ksm</a:t>
                      </a:r>
                      <a:endParaRPr lang="ko-KR" altLang="en-US" sz="8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12424116"/>
                  </a:ext>
                </a:extLst>
              </a:tr>
            </a:tbl>
          </a:graphicData>
        </a:graphic>
      </p:graphicFrame>
      <p:sp>
        <p:nvSpPr>
          <p:cNvPr id="9" name="직사각형 8"/>
          <p:cNvSpPr/>
          <p:nvPr/>
        </p:nvSpPr>
        <p:spPr>
          <a:xfrm>
            <a:off x="507542" y="3002483"/>
            <a:ext cx="3892668" cy="24711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14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Sub Account</a:t>
            </a:r>
            <a:endParaRPr lang="ko-KR" altLang="en-US" sz="1400" b="1" dirty="0" smtClean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4495721" y="2988037"/>
            <a:ext cx="4921774" cy="24711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14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SSL VPN</a:t>
            </a:r>
            <a:endParaRPr lang="ko-KR" altLang="en-US" sz="1400" b="1" dirty="0" smtClean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488502" y="685625"/>
            <a:ext cx="2024692" cy="378571"/>
          </a:xfrm>
          <a:prstGeom prst="roundRect">
            <a:avLst/>
          </a:prstGeom>
          <a:solidFill>
            <a:srgbClr val="37609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14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NCP Resource </a:t>
            </a:r>
            <a:r>
              <a:rPr lang="ko-KR" altLang="en-US" sz="14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정보 </a:t>
            </a:r>
            <a:r>
              <a:rPr lang="en-US" altLang="ko-KR" sz="14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- 2</a:t>
            </a:r>
            <a:endParaRPr lang="ko-KR" altLang="en-US" sz="1400" b="1" dirty="0" smtClean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20262" y="4293096"/>
            <a:ext cx="8920523" cy="26113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14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Auto Scaling Group</a:t>
            </a:r>
            <a:endParaRPr lang="ko-KR" altLang="en-US" sz="1400" b="1" dirty="0" smtClean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Rectangle 52"/>
          <p:cNvSpPr txBox="1">
            <a:spLocks noChangeArrowheads="1"/>
          </p:cNvSpPr>
          <p:nvPr/>
        </p:nvSpPr>
        <p:spPr>
          <a:xfrm>
            <a:off x="139547" y="14042"/>
            <a:ext cx="9454760" cy="39062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900" b="1" dirty="0" smtClean="0">
                <a:latin typeface="+mj-ea"/>
              </a:rPr>
              <a:t>4. </a:t>
            </a:r>
            <a:r>
              <a:rPr lang="ko-KR" altLang="en-US" sz="1900" b="1" dirty="0" smtClean="0">
                <a:latin typeface="+mj-ea"/>
              </a:rPr>
              <a:t>구현</a:t>
            </a:r>
            <a:endParaRPr lang="en-US" altLang="ko-KR" sz="1900" b="1" dirty="0" smtClean="0">
              <a:latin typeface="+mj-ea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520262" y="5344119"/>
            <a:ext cx="8920523" cy="26113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14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CDN</a:t>
            </a:r>
            <a:endParaRPr lang="ko-KR" altLang="en-US" sz="1400" b="1" dirty="0" smtClean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7465918"/>
              </p:ext>
            </p:extLst>
          </p:nvPr>
        </p:nvGraphicFramePr>
        <p:xfrm>
          <a:off x="516028" y="4588872"/>
          <a:ext cx="8928990" cy="6480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1560">
                  <a:extLst>
                    <a:ext uri="{9D8B030D-6E8A-4147-A177-3AD203B41FA5}">
                      <a16:colId xmlns:a16="http://schemas.microsoft.com/office/drawing/2014/main" val="2227502053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228214558"/>
                    </a:ext>
                  </a:extLst>
                </a:gridCol>
                <a:gridCol w="1872208">
                  <a:extLst>
                    <a:ext uri="{9D8B030D-6E8A-4147-A177-3AD203B41FA5}">
                      <a16:colId xmlns:a16="http://schemas.microsoft.com/office/drawing/2014/main" val="257005739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89580115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643850523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2379148202"/>
                    </a:ext>
                  </a:extLst>
                </a:gridCol>
                <a:gridCol w="826917">
                  <a:extLst>
                    <a:ext uri="{9D8B030D-6E8A-4147-A177-3AD203B41FA5}">
                      <a16:colId xmlns:a16="http://schemas.microsoft.com/office/drawing/2014/main" val="223879356"/>
                    </a:ext>
                  </a:extLst>
                </a:gridCol>
                <a:gridCol w="1551921">
                  <a:extLst>
                    <a:ext uri="{9D8B030D-6E8A-4147-A177-3AD203B41FA5}">
                      <a16:colId xmlns:a16="http://schemas.microsoft.com/office/drawing/2014/main" val="2655775332"/>
                    </a:ext>
                  </a:extLst>
                </a:gridCol>
              </a:tblGrid>
              <a:tr h="2160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/>
                        <a:t>이름</a:t>
                      </a:r>
                      <a:endParaRPr lang="ko-KR" altLang="en-US" sz="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Zone</a:t>
                      </a:r>
                      <a:endParaRPr lang="ko-KR" altLang="en-US" sz="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b="1" dirty="0" smtClean="0"/>
                        <a:t>Launch</a:t>
                      </a:r>
                      <a:r>
                        <a:rPr lang="en-US" altLang="ko-KR" sz="800" b="1" baseline="0" dirty="0" smtClean="0"/>
                        <a:t> Configuration </a:t>
                      </a:r>
                      <a:r>
                        <a:rPr lang="ko-KR" altLang="en-US" sz="800" b="1" baseline="0" dirty="0" smtClean="0"/>
                        <a:t>이름</a:t>
                      </a:r>
                      <a:endParaRPr lang="en-US" altLang="ko-KR" sz="800" b="1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/>
                        <a:t>최소 용량</a:t>
                      </a:r>
                      <a:endParaRPr lang="ko-KR" altLang="en-US" sz="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/>
                        <a:t>최대 용량</a:t>
                      </a:r>
                      <a:endParaRPr lang="ko-KR" altLang="en-US" sz="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/>
                        <a:t>기대 용량</a:t>
                      </a:r>
                      <a:endParaRPr lang="ko-KR" altLang="en-US" sz="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/>
                        <a:t>서버 수</a:t>
                      </a:r>
                      <a:endParaRPr lang="ko-KR" altLang="en-US" sz="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/>
                        <a:t>헬스 체크 유형</a:t>
                      </a:r>
                      <a:endParaRPr lang="ko-KR" altLang="en-US" sz="8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9215694"/>
                  </a:ext>
                </a:extLst>
              </a:tr>
              <a:tr h="2160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asg-webapp-kr1</a:t>
                      </a:r>
                      <a:endParaRPr lang="ko-KR" altLang="en-US" sz="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KR-1</a:t>
                      </a:r>
                      <a:endParaRPr lang="ko-KR" altLang="en-US" sz="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lc-webapp-v2</a:t>
                      </a:r>
                      <a:endParaRPr lang="ko-KR" altLang="en-US" sz="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1</a:t>
                      </a:r>
                      <a:endParaRPr lang="ko-KR" altLang="en-US" sz="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5</a:t>
                      </a:r>
                      <a:endParaRPr lang="ko-KR" altLang="en-US" sz="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1</a:t>
                      </a:r>
                      <a:endParaRPr lang="ko-KR" altLang="en-US" sz="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1</a:t>
                      </a:r>
                      <a:endParaRPr lang="ko-KR" altLang="en-US" sz="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err="1" smtClean="0"/>
                        <a:t>로드밸런서</a:t>
                      </a:r>
                      <a:endParaRPr lang="ko-KR" altLang="en-US" sz="8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12424116"/>
                  </a:ext>
                </a:extLst>
              </a:tr>
              <a:tr h="2160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asg-webapp-kr2</a:t>
                      </a:r>
                      <a:endParaRPr lang="ko-KR" altLang="en-US" sz="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/>
                        <a:t>KR-2</a:t>
                      </a:r>
                      <a:endParaRPr lang="ko-KR" altLang="en-US" sz="800" b="1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lc-webapp-v2</a:t>
                      </a:r>
                      <a:endParaRPr lang="ko-KR" altLang="en-US" sz="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1</a:t>
                      </a:r>
                      <a:endParaRPr lang="ko-KR" altLang="en-US" sz="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5</a:t>
                      </a:r>
                      <a:endParaRPr lang="ko-KR" altLang="en-US" sz="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1</a:t>
                      </a:r>
                      <a:endParaRPr lang="ko-KR" altLang="en-US" sz="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1</a:t>
                      </a:r>
                      <a:endParaRPr lang="ko-KR" altLang="en-US" sz="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err="1" smtClean="0"/>
                        <a:t>로드밸런서</a:t>
                      </a:r>
                      <a:endParaRPr lang="ko-KR" altLang="en-US" sz="8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0145224"/>
                  </a:ext>
                </a:extLst>
              </a:tr>
            </a:tbl>
          </a:graphicData>
        </a:graphic>
      </p:graphicFrame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4855211"/>
              </p:ext>
            </p:extLst>
          </p:nvPr>
        </p:nvGraphicFramePr>
        <p:xfrm>
          <a:off x="511775" y="5661248"/>
          <a:ext cx="8929010" cy="5040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59537">
                  <a:extLst>
                    <a:ext uri="{9D8B030D-6E8A-4147-A177-3AD203B41FA5}">
                      <a16:colId xmlns:a16="http://schemas.microsoft.com/office/drawing/2014/main" val="2227502053"/>
                    </a:ext>
                  </a:extLst>
                </a:gridCol>
                <a:gridCol w="1306359">
                  <a:extLst>
                    <a:ext uri="{9D8B030D-6E8A-4147-A177-3AD203B41FA5}">
                      <a16:colId xmlns:a16="http://schemas.microsoft.com/office/drawing/2014/main" val="228214558"/>
                    </a:ext>
                  </a:extLst>
                </a:gridCol>
                <a:gridCol w="2220810">
                  <a:extLst>
                    <a:ext uri="{9D8B030D-6E8A-4147-A177-3AD203B41FA5}">
                      <a16:colId xmlns:a16="http://schemas.microsoft.com/office/drawing/2014/main" val="257005739"/>
                    </a:ext>
                  </a:extLst>
                </a:gridCol>
                <a:gridCol w="3442304">
                  <a:extLst>
                    <a:ext uri="{9D8B030D-6E8A-4147-A177-3AD203B41FA5}">
                      <a16:colId xmlns:a16="http://schemas.microsoft.com/office/drawing/2014/main" val="3577093746"/>
                    </a:ext>
                  </a:extLst>
                </a:gridCol>
              </a:tblGrid>
              <a:tr h="2520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/>
                        <a:t>이름</a:t>
                      </a:r>
                      <a:endParaRPr lang="ko-KR" altLang="en-US" sz="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/>
                        <a:t>서비스 도메인</a:t>
                      </a:r>
                      <a:endParaRPr lang="ko-KR" altLang="en-US" sz="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b="1" dirty="0" smtClean="0"/>
                        <a:t>서비스 프로토콜</a:t>
                      </a:r>
                      <a:endParaRPr lang="en-US" altLang="ko-KR" sz="800" b="1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b="1" dirty="0" err="1" smtClean="0"/>
                        <a:t>원본위치</a:t>
                      </a:r>
                      <a:endParaRPr lang="en-US" altLang="ko-KR" sz="800" b="1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9215694"/>
                  </a:ext>
                </a:extLst>
              </a:tr>
              <a:tr h="2520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cdn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-image</a:t>
                      </a:r>
                      <a:endParaRPr lang="ko-KR" altLang="en-US" sz="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hiroo.com</a:t>
                      </a:r>
                      <a:endParaRPr lang="ko-KR" altLang="en-US" sz="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HTTP</a:t>
                      </a:r>
                      <a:endParaRPr lang="ko-KR" altLang="en-US" sz="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bucket-image1.kr.object.ncloudstorage.com (Object Storage)</a:t>
                      </a:r>
                      <a:endParaRPr lang="ko-KR" altLang="en-US" sz="8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124241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32914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2"/>
          <p:cNvSpPr txBox="1">
            <a:spLocks noChangeArrowheads="1"/>
          </p:cNvSpPr>
          <p:nvPr/>
        </p:nvSpPr>
        <p:spPr>
          <a:xfrm>
            <a:off x="139547" y="14042"/>
            <a:ext cx="9454760" cy="39062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900" b="1" dirty="0" smtClean="0">
                <a:latin typeface="+mj-ea"/>
              </a:rPr>
              <a:t>4. </a:t>
            </a:r>
            <a:r>
              <a:rPr lang="ko-KR" altLang="en-US" sz="1900" b="1" dirty="0" smtClean="0">
                <a:latin typeface="+mj-ea"/>
              </a:rPr>
              <a:t>구현</a:t>
            </a:r>
            <a:endParaRPr lang="en-US" altLang="ko-KR" sz="1900" b="1" dirty="0" smtClean="0">
              <a:latin typeface="+mj-ea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9846" y="476672"/>
            <a:ext cx="7326309" cy="5904656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4160912" y="548680"/>
            <a:ext cx="1800200" cy="648072"/>
          </a:xfrm>
          <a:prstGeom prst="rect">
            <a:avLst/>
          </a:prstGeom>
          <a:solidFill>
            <a:srgbClr val="FFFF00">
              <a:alpha val="25000"/>
            </a:srgbClr>
          </a:solidFill>
          <a:ln w="25400">
            <a:solidFill>
              <a:srgbClr val="0443A0"/>
            </a:solidFill>
            <a:prstDash val="dash"/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1200" b="1" dirty="0" smtClean="0">
              <a:solidFill>
                <a:schemeClr val="bg1"/>
              </a:solidFill>
              <a:latin typeface="Whitney-MediumItalic" pitchFamily="2" charset="0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257256" y="1124744"/>
            <a:ext cx="2448272" cy="612314"/>
          </a:xfrm>
          <a:prstGeom prst="rect">
            <a:avLst/>
          </a:prstGeom>
          <a:solidFill>
            <a:srgbClr val="4F81BD">
              <a:lumMod val="75000"/>
            </a:srgbClr>
          </a:solidFill>
          <a:ln>
            <a:noFill/>
          </a:ln>
        </p:spPr>
        <p:txBody>
          <a:bodyPr lIns="36000" tIns="36000" rIns="36000" bIns="36000" anchor="ctr"/>
          <a:lstStyle/>
          <a:p>
            <a:pPr algn="ctr" fontAlgn="ctr" latinLnBrk="0"/>
            <a:r>
              <a:rPr lang="en-US" altLang="ko-KR" sz="1600" b="1" kern="0" dirty="0" smtClean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Domain</a:t>
            </a:r>
            <a:r>
              <a:rPr lang="ko-KR" altLang="en-US" sz="1600" b="1" kern="0" dirty="0" smtClean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을 이용한</a:t>
            </a:r>
            <a:endParaRPr lang="en-US" altLang="ko-KR" sz="1600" b="1" kern="0" dirty="0" smtClean="0">
              <a:solidFill>
                <a:prstClr val="white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  <a:p>
            <a:pPr algn="ctr" fontAlgn="ctr" latinLnBrk="0"/>
            <a:r>
              <a:rPr lang="ko-KR" altLang="en-US" sz="1600" b="1" kern="0" dirty="0" err="1" smtClean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웹서비스</a:t>
            </a:r>
            <a:r>
              <a:rPr lang="ko-KR" altLang="en-US" sz="1600" b="1" kern="0" dirty="0" smtClean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접속 가능</a:t>
            </a:r>
            <a:endParaRPr lang="en-US" altLang="ko-KR" sz="1600" b="1" kern="0" dirty="0">
              <a:solidFill>
                <a:prstClr val="white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cxnSp>
        <p:nvCxnSpPr>
          <p:cNvPr id="11" name="꺾인 연결선 10"/>
          <p:cNvCxnSpPr>
            <a:stCxn id="9" idx="2"/>
            <a:endCxn id="10" idx="1"/>
          </p:cNvCxnSpPr>
          <p:nvPr/>
        </p:nvCxnSpPr>
        <p:spPr>
          <a:xfrm rot="16200000" flipH="1">
            <a:off x="6042060" y="215704"/>
            <a:ext cx="234149" cy="2196244"/>
          </a:xfrm>
          <a:prstGeom prst="bentConnector2">
            <a:avLst/>
          </a:prstGeom>
          <a:ln w="38100">
            <a:solidFill>
              <a:srgbClr val="0443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272" y="2486794"/>
            <a:ext cx="3388230" cy="438150"/>
          </a:xfrm>
          <a:prstGeom prst="rect">
            <a:avLst/>
          </a:prstGeom>
          <a:ln>
            <a:noFill/>
          </a:ln>
        </p:spPr>
      </p:pic>
      <p:pic>
        <p:nvPicPr>
          <p:cNvPr id="8" name="그림 7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272" y="3339861"/>
            <a:ext cx="3388229" cy="1601307"/>
          </a:xfrm>
          <a:prstGeom prst="rect">
            <a:avLst/>
          </a:prstGeom>
          <a:ln>
            <a:noFill/>
          </a:ln>
        </p:spPr>
      </p:pic>
      <p:sp>
        <p:nvSpPr>
          <p:cNvPr id="12" name="직사각형 11"/>
          <p:cNvSpPr/>
          <p:nvPr/>
        </p:nvSpPr>
        <p:spPr>
          <a:xfrm>
            <a:off x="373271" y="2182972"/>
            <a:ext cx="3388231" cy="30382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lIns="36000" tIns="36000" rIns="36000" bIns="36000" anchor="ctr"/>
          <a:lstStyle/>
          <a:p>
            <a:pPr algn="ctr" fontAlgn="ctr" latinLnBrk="0"/>
            <a:r>
              <a:rPr lang="en-US" altLang="ko-KR" sz="1600" b="1" kern="0" dirty="0" smtClean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Domain </a:t>
            </a:r>
            <a:r>
              <a:rPr lang="ko-KR" altLang="en-US" sz="1600" b="1" kern="0" dirty="0" smtClean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접속</a:t>
            </a:r>
            <a:endParaRPr lang="en-US" altLang="ko-KR" sz="1600" b="1" kern="0" dirty="0">
              <a:solidFill>
                <a:prstClr val="white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73272" y="3039184"/>
            <a:ext cx="3388229" cy="30382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lIns="36000" tIns="36000" rIns="36000" bIns="36000" anchor="ctr"/>
          <a:lstStyle/>
          <a:p>
            <a:pPr algn="ctr" fontAlgn="ctr" latinLnBrk="0"/>
            <a:r>
              <a:rPr lang="en-US" altLang="ko-KR" sz="1600" b="1" kern="0" dirty="0" smtClean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Login page</a:t>
            </a:r>
            <a:endParaRPr lang="en-US" altLang="ko-KR" sz="1600" b="1" kern="0" dirty="0">
              <a:solidFill>
                <a:prstClr val="white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4088903" y="2169106"/>
            <a:ext cx="5505403" cy="30382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lIns="36000" tIns="36000" rIns="36000" bIns="36000" anchor="ctr"/>
          <a:lstStyle/>
          <a:p>
            <a:pPr algn="ctr" fontAlgn="ctr" latinLnBrk="0"/>
            <a:r>
              <a:rPr lang="en-US" altLang="ko-KR" sz="1600" b="1" kern="0" dirty="0" smtClean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Main page</a:t>
            </a:r>
            <a:endParaRPr lang="en-US" altLang="ko-KR" sz="1600" b="1" kern="0" dirty="0">
              <a:solidFill>
                <a:prstClr val="white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Arial" panose="020B0604020202020204" pitchFamily="34" charset="0"/>
            </a:endParaRPr>
          </a:p>
        </p:txBody>
      </p:sp>
      <p:pic>
        <p:nvPicPr>
          <p:cNvPr id="15" name="그림 14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8903" y="2470434"/>
            <a:ext cx="5505404" cy="347884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250477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9846" y="476672"/>
            <a:ext cx="7326309" cy="5904656"/>
          </a:xfrm>
          <a:prstGeom prst="rect">
            <a:avLst/>
          </a:prstGeom>
        </p:spPr>
      </p:pic>
      <p:sp>
        <p:nvSpPr>
          <p:cNvPr id="2" name="Rectangle 52"/>
          <p:cNvSpPr txBox="1">
            <a:spLocks noChangeArrowheads="1"/>
          </p:cNvSpPr>
          <p:nvPr/>
        </p:nvSpPr>
        <p:spPr>
          <a:xfrm>
            <a:off x="139547" y="14042"/>
            <a:ext cx="9454760" cy="39062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900" b="1" dirty="0" smtClean="0">
                <a:latin typeface="+mj-ea"/>
              </a:rPr>
              <a:t>4. </a:t>
            </a:r>
            <a:r>
              <a:rPr lang="ko-KR" altLang="en-US" sz="1900" b="1" dirty="0" smtClean="0">
                <a:latin typeface="+mj-ea"/>
              </a:rPr>
              <a:t>구현</a:t>
            </a:r>
            <a:endParaRPr lang="en-US" altLang="ko-KR" sz="1900" b="1" dirty="0" smtClean="0">
              <a:latin typeface="+mj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4186135" y="1460922"/>
            <a:ext cx="565445" cy="2532810"/>
          </a:xfrm>
          <a:prstGeom prst="rect">
            <a:avLst/>
          </a:prstGeom>
          <a:solidFill>
            <a:srgbClr val="FFFF00">
              <a:alpha val="25000"/>
            </a:srgbClr>
          </a:solidFill>
          <a:ln w="25400">
            <a:solidFill>
              <a:srgbClr val="0443A0"/>
            </a:solidFill>
            <a:prstDash val="dash"/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1200" b="1" dirty="0" smtClean="0">
              <a:solidFill>
                <a:schemeClr val="bg1"/>
              </a:solidFill>
              <a:latin typeface="Whitney-MediumItalic" pitchFamily="2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712395" y="590083"/>
            <a:ext cx="2489077" cy="583970"/>
          </a:xfrm>
          <a:prstGeom prst="rect">
            <a:avLst/>
          </a:prstGeom>
          <a:solidFill>
            <a:srgbClr val="4F81BD">
              <a:lumMod val="75000"/>
            </a:srgbClr>
          </a:solidFill>
          <a:ln>
            <a:noFill/>
          </a:ln>
        </p:spPr>
        <p:txBody>
          <a:bodyPr lIns="36000" tIns="36000" rIns="36000" bIns="36000" anchor="ctr"/>
          <a:lstStyle/>
          <a:p>
            <a:pPr algn="ctr" fontAlgn="ctr" latinLnBrk="0"/>
            <a:r>
              <a:rPr lang="en-US" altLang="ko-KR" sz="1600" b="1" kern="0" dirty="0" smtClean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Load Balancer</a:t>
            </a:r>
            <a:r>
              <a:rPr lang="ko-KR" altLang="en-US" sz="1600" b="1" kern="0" dirty="0" smtClean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를 통한</a:t>
            </a:r>
            <a:endParaRPr lang="en-US" altLang="ko-KR" sz="1600" b="1" kern="0" dirty="0" smtClean="0">
              <a:solidFill>
                <a:prstClr val="white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  <a:p>
            <a:pPr algn="ctr" fontAlgn="ctr" latinLnBrk="0"/>
            <a:r>
              <a:rPr lang="ko-KR" altLang="en-US" sz="1600" b="1" kern="0" dirty="0" smtClean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트래픽 제어</a:t>
            </a:r>
            <a:endParaRPr lang="en-US" altLang="ko-KR" sz="1600" b="1" kern="0" dirty="0">
              <a:solidFill>
                <a:prstClr val="white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cxnSp>
        <p:nvCxnSpPr>
          <p:cNvPr id="12" name="꺾인 연결선 11"/>
          <p:cNvCxnSpPr>
            <a:stCxn id="10" idx="0"/>
            <a:endCxn id="11" idx="1"/>
          </p:cNvCxnSpPr>
          <p:nvPr/>
        </p:nvCxnSpPr>
        <p:spPr>
          <a:xfrm rot="5400000" flipH="1" flipV="1">
            <a:off x="5301199" y="49727"/>
            <a:ext cx="578854" cy="2243537"/>
          </a:xfrm>
          <a:prstGeom prst="bentConnector2">
            <a:avLst/>
          </a:prstGeom>
          <a:ln w="38100">
            <a:solidFill>
              <a:srgbClr val="0443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그룹 4"/>
          <p:cNvGrpSpPr/>
          <p:nvPr/>
        </p:nvGrpSpPr>
        <p:grpSpPr>
          <a:xfrm>
            <a:off x="5336897" y="1512175"/>
            <a:ext cx="4429248" cy="4293089"/>
            <a:chOff x="5171891" y="1446286"/>
            <a:chExt cx="4429248" cy="4293089"/>
          </a:xfrm>
        </p:grpSpPr>
        <p:pic>
          <p:nvPicPr>
            <p:cNvPr id="9" name="그림 8"/>
            <p:cNvPicPr/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752" r="2997" b="15412"/>
            <a:stretch/>
          </p:blipFill>
          <p:spPr>
            <a:xfrm>
              <a:off x="5175857" y="1747566"/>
              <a:ext cx="4425282" cy="1571229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</p:pic>
        <p:sp>
          <p:nvSpPr>
            <p:cNvPr id="13" name="직사각형 12"/>
            <p:cNvSpPr/>
            <p:nvPr/>
          </p:nvSpPr>
          <p:spPr>
            <a:xfrm>
              <a:off x="5171891" y="1446286"/>
              <a:ext cx="4429248" cy="30382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txBody>
            <a:bodyPr lIns="36000" tIns="36000" rIns="36000" bIns="36000" anchor="ctr"/>
            <a:lstStyle/>
            <a:p>
              <a:pPr algn="ctr" fontAlgn="ctr" latinLnBrk="0"/>
              <a:r>
                <a:rPr lang="en-US" altLang="ko-KR" sz="1600" b="1" kern="0" dirty="0" err="1" smtClean="0">
                  <a:solidFill>
                    <a:prstClr val="whit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anose="020B0604020202020204" pitchFamily="34" charset="0"/>
                </a:rPr>
                <a:t>lb</a:t>
              </a:r>
              <a:r>
                <a:rPr lang="en-US" altLang="ko-KR" sz="1600" b="1" kern="0" dirty="0" smtClean="0">
                  <a:solidFill>
                    <a:prstClr val="whit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anose="020B0604020202020204" pitchFamily="34" charset="0"/>
                </a:rPr>
                <a:t>-web </a:t>
              </a:r>
              <a:r>
                <a:rPr lang="ko-KR" altLang="en-US" sz="1600" b="1" kern="0" dirty="0" smtClean="0">
                  <a:solidFill>
                    <a:prstClr val="whit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anose="020B0604020202020204" pitchFamily="34" charset="0"/>
                </a:rPr>
                <a:t>설정</a:t>
              </a:r>
              <a:endParaRPr lang="en-US" altLang="ko-KR" sz="1600" b="1" kern="0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endParaRPr>
            </a:p>
          </p:txBody>
        </p:sp>
        <p:pic>
          <p:nvPicPr>
            <p:cNvPr id="17" name="그림 16"/>
            <p:cNvPicPr/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004" r="1386" b="17095"/>
            <a:stretch/>
          </p:blipFill>
          <p:spPr>
            <a:xfrm>
              <a:off x="5172663" y="4214081"/>
              <a:ext cx="4428476" cy="1525294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</p:pic>
        <p:sp>
          <p:nvSpPr>
            <p:cNvPr id="15" name="직사각형 14"/>
            <p:cNvSpPr/>
            <p:nvPr/>
          </p:nvSpPr>
          <p:spPr>
            <a:xfrm>
              <a:off x="5171891" y="3927843"/>
              <a:ext cx="4429248" cy="30382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txBody>
            <a:bodyPr lIns="36000" tIns="36000" rIns="36000" bIns="36000" anchor="ctr"/>
            <a:lstStyle/>
            <a:p>
              <a:pPr algn="ctr" fontAlgn="ctr" latinLnBrk="0"/>
              <a:r>
                <a:rPr lang="en-US" altLang="ko-KR" sz="1600" b="1" kern="0" dirty="0" err="1" smtClean="0">
                  <a:solidFill>
                    <a:prstClr val="whit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anose="020B0604020202020204" pitchFamily="34" charset="0"/>
                </a:rPr>
                <a:t>lb-db</a:t>
              </a:r>
              <a:r>
                <a:rPr lang="en-US" altLang="ko-KR" sz="1600" b="1" kern="0" dirty="0" smtClean="0">
                  <a:solidFill>
                    <a:prstClr val="whit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anose="020B0604020202020204" pitchFamily="34" charset="0"/>
                </a:rPr>
                <a:t> </a:t>
              </a:r>
              <a:r>
                <a:rPr lang="ko-KR" altLang="en-US" sz="1600" b="1" kern="0" dirty="0" smtClean="0">
                  <a:solidFill>
                    <a:prstClr val="whit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anose="020B0604020202020204" pitchFamily="34" charset="0"/>
                </a:rPr>
                <a:t>설정</a:t>
              </a:r>
              <a:endParaRPr lang="en-US" altLang="ko-KR" sz="1600" b="1" kern="0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endParaRPr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1104643" y="1512175"/>
            <a:ext cx="2529903" cy="2823508"/>
            <a:chOff x="96517" y="1720194"/>
            <a:chExt cx="2529903" cy="2823508"/>
          </a:xfrm>
        </p:grpSpPr>
        <p:sp>
          <p:nvSpPr>
            <p:cNvPr id="30" name="직사각형 29"/>
            <p:cNvSpPr/>
            <p:nvPr/>
          </p:nvSpPr>
          <p:spPr>
            <a:xfrm>
              <a:off x="96518" y="1720194"/>
              <a:ext cx="2528315" cy="30382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txBody>
            <a:bodyPr lIns="36000" tIns="36000" rIns="36000" bIns="36000" anchor="ctr"/>
            <a:lstStyle/>
            <a:p>
              <a:pPr algn="ctr" fontAlgn="ctr" latinLnBrk="0"/>
              <a:r>
                <a:rPr lang="en-US" altLang="ko-KR" sz="1600" b="1" kern="0" dirty="0" err="1" smtClean="0">
                  <a:solidFill>
                    <a:prstClr val="whit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anose="020B0604020202020204" pitchFamily="34" charset="0"/>
                </a:rPr>
                <a:t>lb</a:t>
              </a:r>
              <a:r>
                <a:rPr lang="en-US" altLang="ko-KR" sz="1600" b="1" kern="0" dirty="0" smtClean="0">
                  <a:solidFill>
                    <a:prstClr val="whit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anose="020B0604020202020204" pitchFamily="34" charset="0"/>
                </a:rPr>
                <a:t>-web </a:t>
              </a:r>
              <a:r>
                <a:rPr lang="ko-KR" altLang="en-US" sz="1600" b="1" kern="0" dirty="0" smtClean="0">
                  <a:solidFill>
                    <a:prstClr val="whit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anose="020B0604020202020204" pitchFamily="34" charset="0"/>
                </a:rPr>
                <a:t>적용 서버</a:t>
              </a:r>
              <a:endParaRPr lang="en-US" altLang="ko-KR" sz="1600" b="1" kern="0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96517" y="3204971"/>
              <a:ext cx="2528315" cy="30382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txBody>
            <a:bodyPr lIns="36000" tIns="36000" rIns="36000" bIns="36000" anchor="ctr"/>
            <a:lstStyle/>
            <a:p>
              <a:pPr algn="ctr" fontAlgn="ctr" latinLnBrk="0"/>
              <a:r>
                <a:rPr lang="en-US" altLang="ko-KR" sz="1600" b="1" kern="0" dirty="0" err="1" smtClean="0">
                  <a:solidFill>
                    <a:prstClr val="whit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anose="020B0604020202020204" pitchFamily="34" charset="0"/>
                </a:rPr>
                <a:t>lb-db</a:t>
              </a:r>
              <a:r>
                <a:rPr lang="en-US" altLang="ko-KR" sz="1600" b="1" kern="0" dirty="0" smtClean="0">
                  <a:solidFill>
                    <a:prstClr val="whit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anose="020B0604020202020204" pitchFamily="34" charset="0"/>
                </a:rPr>
                <a:t> </a:t>
              </a:r>
              <a:r>
                <a:rPr lang="ko-KR" altLang="en-US" sz="1600" b="1" kern="0" dirty="0" smtClean="0">
                  <a:solidFill>
                    <a:prstClr val="whit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anose="020B0604020202020204" pitchFamily="34" charset="0"/>
                </a:rPr>
                <a:t>적용 서버</a:t>
              </a:r>
              <a:endParaRPr lang="en-US" altLang="ko-KR" sz="1600" b="1" kern="0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endParaRPr>
            </a:p>
          </p:txBody>
        </p:sp>
        <p:pic>
          <p:nvPicPr>
            <p:cNvPr id="35" name="그림 3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6517" y="2022580"/>
              <a:ext cx="2528315" cy="1010957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</p:pic>
        <p:pic>
          <p:nvPicPr>
            <p:cNvPr id="34" name="그림 3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9423" y="3516812"/>
              <a:ext cx="2516997" cy="1026890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</p:pic>
      </p:grpSp>
      <p:sp>
        <p:nvSpPr>
          <p:cNvPr id="33" name="직사각형 32"/>
          <p:cNvSpPr/>
          <p:nvPr/>
        </p:nvSpPr>
        <p:spPr>
          <a:xfrm>
            <a:off x="1149809" y="2365001"/>
            <a:ext cx="2399871" cy="42471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b="1" smtClean="0">
              <a:solidFill>
                <a:schemeClr val="bg1"/>
              </a:solidFill>
              <a:latin typeface="Whitney-MediumItalic" pitchFamily="2" charset="0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1146255" y="3762346"/>
            <a:ext cx="2399871" cy="5176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b="1" smtClean="0">
              <a:solidFill>
                <a:schemeClr val="bg1"/>
              </a:solidFill>
              <a:latin typeface="Whitney-MediumItalic" pitchFamily="2" charset="0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6189334" y="4725144"/>
            <a:ext cx="3444186" cy="18145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b="1" smtClean="0">
                <a:solidFill>
                  <a:schemeClr val="bg1"/>
                </a:solidFill>
                <a:latin typeface="Whitney-MediumItalic" pitchFamily="2" charset="0"/>
              </a:rPr>
              <a:t>ㅍ</a:t>
            </a:r>
            <a:endParaRPr lang="ko-KR" altLang="en-US" sz="1000" b="1" dirty="0" smtClean="0">
              <a:solidFill>
                <a:schemeClr val="bg1"/>
              </a:solidFill>
              <a:latin typeface="Whitney-MediumItalic" pitchFamily="2" charset="0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6609184" y="5589240"/>
            <a:ext cx="689342" cy="18623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b="1" smtClean="0">
                <a:solidFill>
                  <a:schemeClr val="bg1"/>
                </a:solidFill>
                <a:latin typeface="Whitney-MediumItalic" pitchFamily="2" charset="0"/>
              </a:rPr>
              <a:t>ㅍ</a:t>
            </a:r>
            <a:endParaRPr lang="ko-KR" altLang="en-US" sz="1000" b="1" dirty="0" smtClean="0">
              <a:solidFill>
                <a:schemeClr val="bg1"/>
              </a:solidFill>
              <a:latin typeface="Whitney-MediumItalic" pitchFamily="2" charset="0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6176482" y="2243587"/>
            <a:ext cx="3529045" cy="18145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b="1" dirty="0" smtClean="0">
              <a:solidFill>
                <a:schemeClr val="bg1"/>
              </a:solidFill>
              <a:latin typeface="Whitney-MediumItalic" pitchFamily="2" charset="0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7298527" y="3140968"/>
            <a:ext cx="606802" cy="1678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b="1" dirty="0" smtClean="0">
              <a:solidFill>
                <a:schemeClr val="bg1"/>
              </a:solidFill>
              <a:latin typeface="Whitney-MediumItalic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7311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9846" y="476672"/>
            <a:ext cx="7326309" cy="5904656"/>
          </a:xfrm>
          <a:prstGeom prst="rect">
            <a:avLst/>
          </a:prstGeom>
        </p:spPr>
      </p:pic>
      <p:sp>
        <p:nvSpPr>
          <p:cNvPr id="2" name="Rectangle 52"/>
          <p:cNvSpPr txBox="1">
            <a:spLocks noChangeArrowheads="1"/>
          </p:cNvSpPr>
          <p:nvPr/>
        </p:nvSpPr>
        <p:spPr>
          <a:xfrm>
            <a:off x="139547" y="14042"/>
            <a:ext cx="9454760" cy="39062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900" b="1" dirty="0" smtClean="0">
                <a:latin typeface="+mj-ea"/>
              </a:rPr>
              <a:t>4. </a:t>
            </a:r>
            <a:r>
              <a:rPr lang="ko-KR" altLang="en-US" sz="1900" b="1" dirty="0" smtClean="0">
                <a:latin typeface="+mj-ea"/>
              </a:rPr>
              <a:t>구현</a:t>
            </a:r>
            <a:endParaRPr lang="en-US" altLang="ko-KR" sz="1900" b="1" dirty="0" smtClean="0">
              <a:latin typeface="+mj-ea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360712" y="2218508"/>
            <a:ext cx="4320480" cy="994468"/>
          </a:xfrm>
          <a:prstGeom prst="rect">
            <a:avLst/>
          </a:prstGeom>
          <a:solidFill>
            <a:srgbClr val="FFFF00">
              <a:alpha val="25000"/>
            </a:srgbClr>
          </a:solidFill>
          <a:ln w="25400">
            <a:solidFill>
              <a:srgbClr val="0443A0"/>
            </a:solidFill>
            <a:prstDash val="dash"/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1200" b="1" dirty="0" smtClean="0">
              <a:solidFill>
                <a:schemeClr val="bg1"/>
              </a:solidFill>
              <a:latin typeface="Whitney-MediumItalic" pitchFamily="2" charset="0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7123932" y="1428688"/>
            <a:ext cx="2088232" cy="702657"/>
          </a:xfrm>
          <a:prstGeom prst="rect">
            <a:avLst/>
          </a:prstGeom>
          <a:solidFill>
            <a:srgbClr val="4F81BD">
              <a:lumMod val="75000"/>
            </a:srgbClr>
          </a:solidFill>
          <a:ln>
            <a:noFill/>
          </a:ln>
        </p:spPr>
        <p:txBody>
          <a:bodyPr lIns="36000" tIns="36000" rIns="36000" bIns="36000" anchor="ctr"/>
          <a:lstStyle/>
          <a:p>
            <a:pPr algn="ctr" fontAlgn="ctr" latinLnBrk="0"/>
            <a:r>
              <a:rPr lang="en-US" altLang="ko-KR" sz="1400" b="1" kern="0" dirty="0" smtClean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Auto Scaling</a:t>
            </a:r>
            <a:r>
              <a:rPr lang="ko-KR" altLang="en-US" sz="1400" b="1" kern="0" dirty="0" smtClean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을 통한</a:t>
            </a:r>
            <a:endParaRPr lang="en-US" altLang="ko-KR" sz="1400" b="1" kern="0" dirty="0" smtClean="0">
              <a:solidFill>
                <a:prstClr val="white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  <a:p>
            <a:pPr algn="ctr" fontAlgn="ctr" latinLnBrk="0"/>
            <a:r>
              <a:rPr lang="en-US" altLang="ko-KR" sz="1400" b="1" kern="0" dirty="0" err="1" smtClean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WebApp</a:t>
            </a:r>
            <a:r>
              <a:rPr lang="en-US" altLang="ko-KR" sz="1400" b="1" kern="0" dirty="0" smtClean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Server</a:t>
            </a:r>
            <a:r>
              <a:rPr lang="ko-KR" altLang="en-US" sz="1400" b="1" kern="0" dirty="0" smtClean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의</a:t>
            </a:r>
            <a:endParaRPr lang="en-US" altLang="ko-KR" sz="1400" b="1" kern="0" dirty="0" smtClean="0">
              <a:solidFill>
                <a:prstClr val="white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  <a:p>
            <a:pPr algn="ctr" fontAlgn="ctr" latinLnBrk="0"/>
            <a:r>
              <a:rPr lang="en-US" altLang="ko-KR" sz="1400" b="1" kern="0" dirty="0" smtClean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Scale Out</a:t>
            </a:r>
            <a:endParaRPr lang="en-US" altLang="ko-KR" sz="1400" b="1" kern="0" dirty="0">
              <a:solidFill>
                <a:prstClr val="white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cxnSp>
        <p:nvCxnSpPr>
          <p:cNvPr id="20" name="꺾인 연결선 19"/>
          <p:cNvCxnSpPr>
            <a:stCxn id="12" idx="0"/>
            <a:endCxn id="18" idx="1"/>
          </p:cNvCxnSpPr>
          <p:nvPr/>
        </p:nvCxnSpPr>
        <p:spPr>
          <a:xfrm rot="5400000" flipH="1" flipV="1">
            <a:off x="5603197" y="697773"/>
            <a:ext cx="438491" cy="2602980"/>
          </a:xfrm>
          <a:prstGeom prst="bentConnector2">
            <a:avLst/>
          </a:prstGeom>
          <a:ln w="38100">
            <a:solidFill>
              <a:srgbClr val="0443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그룹 13"/>
          <p:cNvGrpSpPr/>
          <p:nvPr/>
        </p:nvGrpSpPr>
        <p:grpSpPr>
          <a:xfrm>
            <a:off x="4051430" y="3429000"/>
            <a:ext cx="5782562" cy="2916568"/>
            <a:chOff x="34534" y="3429000"/>
            <a:chExt cx="5782562" cy="2916568"/>
          </a:xfrm>
        </p:grpSpPr>
        <p:grpSp>
          <p:nvGrpSpPr>
            <p:cNvPr id="10" name="그룹 9"/>
            <p:cNvGrpSpPr/>
            <p:nvPr/>
          </p:nvGrpSpPr>
          <p:grpSpPr>
            <a:xfrm>
              <a:off x="34534" y="3717032"/>
              <a:ext cx="5760640" cy="2628536"/>
              <a:chOff x="9201472" y="1484784"/>
              <a:chExt cx="7277731" cy="3636648"/>
            </a:xfrm>
          </p:grpSpPr>
          <p:pic>
            <p:nvPicPr>
              <p:cNvPr id="5" name="그림 4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01472" y="1484784"/>
                <a:ext cx="7277731" cy="1036410"/>
              </a:xfrm>
              <a:prstGeom prst="rect">
                <a:avLst/>
              </a:prstGeom>
            </p:spPr>
          </p:pic>
          <p:pic>
            <p:nvPicPr>
              <p:cNvPr id="6" name="그림 5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01472" y="2492896"/>
                <a:ext cx="7272808" cy="2628536"/>
              </a:xfrm>
              <a:prstGeom prst="rect">
                <a:avLst/>
              </a:prstGeom>
            </p:spPr>
          </p:pic>
        </p:grpSp>
        <p:sp>
          <p:nvSpPr>
            <p:cNvPr id="17" name="직사각형 16"/>
            <p:cNvSpPr/>
            <p:nvPr/>
          </p:nvSpPr>
          <p:spPr>
            <a:xfrm>
              <a:off x="56456" y="3429000"/>
              <a:ext cx="5760640" cy="30382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txBody>
            <a:bodyPr lIns="36000" tIns="36000" rIns="36000" bIns="36000" anchor="ctr"/>
            <a:lstStyle/>
            <a:p>
              <a:pPr algn="ctr" fontAlgn="ctr" latinLnBrk="0"/>
              <a:r>
                <a:rPr lang="en-US" altLang="ko-KR" sz="1600" b="1" kern="0" dirty="0" smtClean="0">
                  <a:solidFill>
                    <a:prstClr val="whit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anose="020B0604020202020204" pitchFamily="34" charset="0"/>
                </a:rPr>
                <a:t>Scale Out Event </a:t>
              </a:r>
              <a:r>
                <a:rPr lang="ko-KR" altLang="en-US" sz="1600" b="1" kern="0" dirty="0" smtClean="0">
                  <a:solidFill>
                    <a:prstClr val="whit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anose="020B0604020202020204" pitchFamily="34" charset="0"/>
                </a:rPr>
                <a:t>발생</a:t>
              </a:r>
              <a:endParaRPr lang="en-US" altLang="ko-KR" sz="1600" b="1" kern="0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endParaRPr>
            </a:p>
          </p:txBody>
        </p:sp>
      </p:grpSp>
      <p:sp>
        <p:nvSpPr>
          <p:cNvPr id="15" name="직사각형 14"/>
          <p:cNvSpPr/>
          <p:nvPr/>
        </p:nvSpPr>
        <p:spPr>
          <a:xfrm>
            <a:off x="4073352" y="3925436"/>
            <a:ext cx="5472608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b="1" smtClean="0">
              <a:solidFill>
                <a:schemeClr val="bg1"/>
              </a:solidFill>
              <a:latin typeface="Whitney-MediumItalic" pitchFamily="2" charset="0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4073352" y="4703028"/>
            <a:ext cx="5472608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b="1" smtClean="0">
              <a:solidFill>
                <a:schemeClr val="bg1"/>
              </a:solidFill>
              <a:latin typeface="Whitney-MediumItalic" pitchFamily="2" charset="0"/>
            </a:endParaRPr>
          </a:p>
        </p:txBody>
      </p:sp>
      <p:grpSp>
        <p:nvGrpSpPr>
          <p:cNvPr id="27" name="그룹 26"/>
          <p:cNvGrpSpPr/>
          <p:nvPr/>
        </p:nvGrpSpPr>
        <p:grpSpPr>
          <a:xfrm>
            <a:off x="50086" y="3429000"/>
            <a:ext cx="3944888" cy="1944216"/>
            <a:chOff x="2720752" y="3933056"/>
            <a:chExt cx="4752528" cy="1944216"/>
          </a:xfrm>
        </p:grpSpPr>
        <p:pic>
          <p:nvPicPr>
            <p:cNvPr id="28" name="그림 2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20752" y="4221088"/>
              <a:ext cx="4752528" cy="1656184"/>
            </a:xfrm>
            <a:prstGeom prst="rect">
              <a:avLst/>
            </a:prstGeom>
          </p:spPr>
        </p:pic>
        <p:sp>
          <p:nvSpPr>
            <p:cNvPr id="29" name="직사각형 28"/>
            <p:cNvSpPr/>
            <p:nvPr/>
          </p:nvSpPr>
          <p:spPr>
            <a:xfrm>
              <a:off x="2720752" y="3933056"/>
              <a:ext cx="4752528" cy="30382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txBody>
            <a:bodyPr lIns="36000" tIns="36000" rIns="36000" bIns="36000" anchor="ctr"/>
            <a:lstStyle/>
            <a:p>
              <a:pPr algn="ctr" fontAlgn="ctr" latinLnBrk="0"/>
              <a:r>
                <a:rPr lang="en-US" altLang="ko-KR" sz="1600" b="1" kern="0" dirty="0" smtClean="0">
                  <a:solidFill>
                    <a:prstClr val="whit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anose="020B0604020202020204" pitchFamily="34" charset="0"/>
                </a:rPr>
                <a:t>Scaling Group </a:t>
              </a:r>
              <a:r>
                <a:rPr lang="ko-KR" altLang="en-US" sz="1600" b="1" kern="0" dirty="0" smtClean="0">
                  <a:solidFill>
                    <a:prstClr val="whit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anose="020B0604020202020204" pitchFamily="34" charset="0"/>
                </a:rPr>
                <a:t>설정</a:t>
              </a:r>
              <a:endParaRPr lang="en-US" altLang="ko-KR" sz="1600" b="1" kern="0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endParaRPr>
            </a:p>
          </p:txBody>
        </p:sp>
      </p:grpSp>
      <p:sp>
        <p:nvSpPr>
          <p:cNvPr id="30" name="직사각형 29"/>
          <p:cNvSpPr/>
          <p:nvPr/>
        </p:nvSpPr>
        <p:spPr>
          <a:xfrm>
            <a:off x="50086" y="4094656"/>
            <a:ext cx="1368152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b="1" smtClean="0">
              <a:solidFill>
                <a:schemeClr val="bg1"/>
              </a:solidFill>
              <a:latin typeface="Whitney-MediumItalic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4402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9846" y="476672"/>
            <a:ext cx="7326309" cy="5904656"/>
          </a:xfrm>
          <a:prstGeom prst="rect">
            <a:avLst/>
          </a:prstGeom>
        </p:spPr>
      </p:pic>
      <p:sp>
        <p:nvSpPr>
          <p:cNvPr id="2" name="Rectangle 52"/>
          <p:cNvSpPr txBox="1">
            <a:spLocks noChangeArrowheads="1"/>
          </p:cNvSpPr>
          <p:nvPr/>
        </p:nvSpPr>
        <p:spPr>
          <a:xfrm>
            <a:off x="139547" y="14042"/>
            <a:ext cx="9454760" cy="39062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900" b="1" dirty="0" smtClean="0">
                <a:latin typeface="+mj-ea"/>
              </a:rPr>
              <a:t>4. </a:t>
            </a:r>
            <a:r>
              <a:rPr lang="ko-KR" altLang="en-US" sz="1900" b="1" dirty="0" smtClean="0">
                <a:latin typeface="+mj-ea"/>
              </a:rPr>
              <a:t>구현</a:t>
            </a:r>
            <a:endParaRPr lang="en-US" altLang="ko-KR" sz="1900" b="1" dirty="0" smtClean="0">
              <a:latin typeface="+mj-ea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4676050" y="4275742"/>
            <a:ext cx="1933133" cy="1529522"/>
          </a:xfrm>
          <a:prstGeom prst="rect">
            <a:avLst/>
          </a:prstGeom>
          <a:solidFill>
            <a:srgbClr val="FFFF00">
              <a:alpha val="25000"/>
            </a:srgbClr>
          </a:solidFill>
          <a:ln w="25400">
            <a:solidFill>
              <a:srgbClr val="0443A0"/>
            </a:solidFill>
            <a:prstDash val="dash"/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1200" b="1" dirty="0" smtClean="0">
              <a:solidFill>
                <a:schemeClr val="bg1"/>
              </a:solidFill>
              <a:latin typeface="Whitney-MediumItalic" pitchFamily="2" charset="0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7146035" y="5230030"/>
            <a:ext cx="2448272" cy="575234"/>
          </a:xfrm>
          <a:prstGeom prst="rect">
            <a:avLst/>
          </a:prstGeom>
          <a:solidFill>
            <a:srgbClr val="4F81BD">
              <a:lumMod val="75000"/>
            </a:srgbClr>
          </a:solidFill>
          <a:ln>
            <a:noFill/>
          </a:ln>
        </p:spPr>
        <p:txBody>
          <a:bodyPr lIns="36000" tIns="36000" rIns="36000" bIns="36000" anchor="ctr"/>
          <a:lstStyle/>
          <a:p>
            <a:pPr algn="ctr" fontAlgn="ctr" latinLnBrk="0"/>
            <a:r>
              <a:rPr lang="en-US" altLang="ko-KR" sz="1600" b="1" kern="0" dirty="0" smtClean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DB</a:t>
            </a:r>
            <a:r>
              <a:rPr lang="ko-KR" altLang="en-US" sz="1600" b="1" kern="0" dirty="0" smtClean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의 </a:t>
            </a:r>
            <a:r>
              <a:rPr lang="en-US" altLang="ko-KR" sz="1600" b="1" kern="0" dirty="0" smtClean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MMM</a:t>
            </a:r>
            <a:r>
              <a:rPr lang="ko-KR" altLang="en-US" sz="1600" b="1" kern="0" dirty="0" smtClean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구성을 통한</a:t>
            </a:r>
            <a:endParaRPr lang="en-US" altLang="ko-KR" sz="1600" b="1" kern="0" dirty="0" smtClean="0">
              <a:solidFill>
                <a:prstClr val="white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  <a:p>
            <a:pPr algn="ctr" fontAlgn="ctr" latinLnBrk="0"/>
            <a:r>
              <a:rPr lang="ko-KR" altLang="en-US" sz="1600" b="1" kern="0" dirty="0" smtClean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장애 극복</a:t>
            </a:r>
            <a:r>
              <a:rPr lang="en-US" altLang="ko-KR" sz="1600" b="1" kern="0" dirty="0" smtClean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(Failover)</a:t>
            </a:r>
            <a:endParaRPr lang="en-US" altLang="ko-KR" sz="1600" b="1" kern="0" dirty="0">
              <a:solidFill>
                <a:prstClr val="white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cxnSp>
        <p:nvCxnSpPr>
          <p:cNvPr id="6" name="꺾인 연결선 5"/>
          <p:cNvCxnSpPr>
            <a:stCxn id="4" idx="2"/>
            <a:endCxn id="5" idx="2"/>
          </p:cNvCxnSpPr>
          <p:nvPr/>
        </p:nvCxnSpPr>
        <p:spPr>
          <a:xfrm rot="16200000" flipH="1">
            <a:off x="7006394" y="4441487"/>
            <a:ext cx="12700" cy="2727554"/>
          </a:xfrm>
          <a:prstGeom prst="bentConnector3">
            <a:avLst>
              <a:gd name="adj1" fmla="val 1800000"/>
            </a:avLst>
          </a:prstGeom>
          <a:ln w="38100">
            <a:solidFill>
              <a:srgbClr val="0443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624" y="1113361"/>
            <a:ext cx="4548991" cy="445766"/>
          </a:xfrm>
          <a:prstGeom prst="rect">
            <a:avLst/>
          </a:prstGeom>
        </p:spPr>
      </p:pic>
      <p:grpSp>
        <p:nvGrpSpPr>
          <p:cNvPr id="21" name="그룹 20"/>
          <p:cNvGrpSpPr/>
          <p:nvPr/>
        </p:nvGrpSpPr>
        <p:grpSpPr>
          <a:xfrm>
            <a:off x="5188899" y="1666677"/>
            <a:ext cx="4572111" cy="2338387"/>
            <a:chOff x="200725" y="1482524"/>
            <a:chExt cx="4572111" cy="2338387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0725" y="1482524"/>
              <a:ext cx="4560551" cy="850463"/>
            </a:xfrm>
            <a:prstGeom prst="rect">
              <a:avLst/>
            </a:prstGeom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12285" y="2354061"/>
              <a:ext cx="4548991" cy="676275"/>
            </a:xfrm>
            <a:prstGeom prst="rect">
              <a:avLst/>
            </a:prstGeom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23672" y="3030336"/>
              <a:ext cx="4549164" cy="790575"/>
            </a:xfrm>
            <a:prstGeom prst="rect">
              <a:avLst/>
            </a:prstGeom>
          </p:spPr>
        </p:pic>
      </p:grpSp>
      <p:grpSp>
        <p:nvGrpSpPr>
          <p:cNvPr id="20" name="그룹 19"/>
          <p:cNvGrpSpPr/>
          <p:nvPr/>
        </p:nvGrpSpPr>
        <p:grpSpPr>
          <a:xfrm>
            <a:off x="272624" y="2142304"/>
            <a:ext cx="4548991" cy="1862760"/>
            <a:chOff x="5357009" y="1961512"/>
            <a:chExt cx="4548991" cy="1862760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357009" y="1961512"/>
              <a:ext cx="4548991" cy="371475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357009" y="2315540"/>
              <a:ext cx="4548991" cy="742950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357009" y="3052747"/>
              <a:ext cx="4548991" cy="771525"/>
            </a:xfrm>
            <a:prstGeom prst="rect">
              <a:avLst/>
            </a:prstGeom>
          </p:spPr>
        </p:pic>
      </p:grpSp>
      <p:sp>
        <p:nvSpPr>
          <p:cNvPr id="19" name="직사각형 18"/>
          <p:cNvSpPr/>
          <p:nvPr/>
        </p:nvSpPr>
        <p:spPr>
          <a:xfrm>
            <a:off x="284011" y="841401"/>
            <a:ext cx="4537604" cy="30382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lIns="36000" tIns="36000" rIns="36000" bIns="36000" anchor="ctr"/>
          <a:lstStyle/>
          <a:p>
            <a:pPr algn="ctr" fontAlgn="ctr" latinLnBrk="0"/>
            <a:r>
              <a:rPr lang="ko-KR" altLang="en-US" sz="1600" b="1" kern="0" dirty="0" smtClean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상태 </a:t>
            </a:r>
            <a:r>
              <a:rPr lang="en-US" altLang="ko-KR" sz="1600" b="1" kern="0" dirty="0" smtClean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monitoring</a:t>
            </a:r>
            <a:endParaRPr lang="en-US" altLang="ko-KR" sz="1600" b="1" kern="0" dirty="0">
              <a:solidFill>
                <a:prstClr val="white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278746" y="1841747"/>
            <a:ext cx="4537604" cy="30382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lIns="36000" tIns="36000" rIns="36000" bIns="36000" anchor="ctr"/>
          <a:lstStyle/>
          <a:p>
            <a:pPr algn="ctr" fontAlgn="ctr" latinLnBrk="0"/>
            <a:r>
              <a:rPr lang="en-US" altLang="ko-KR" sz="1600" b="1" kern="0" dirty="0" smtClean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Recovery </a:t>
            </a:r>
            <a:r>
              <a:rPr lang="ko-KR" altLang="en-US" sz="1600" b="1" kern="0" dirty="0" smtClean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시간 </a:t>
            </a:r>
            <a:r>
              <a:rPr lang="en-US" altLang="ko-KR" sz="1600" b="1" kern="0" dirty="0" smtClean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2</a:t>
            </a:r>
            <a:r>
              <a:rPr lang="ko-KR" altLang="en-US" sz="1600" b="1" kern="0" dirty="0" smtClean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초</a:t>
            </a:r>
            <a:endParaRPr lang="en-US" altLang="ko-KR" sz="1600" b="1" kern="0" dirty="0">
              <a:solidFill>
                <a:prstClr val="white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4115280" y="2485342"/>
            <a:ext cx="686346" cy="2362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b="1" smtClean="0">
              <a:solidFill>
                <a:schemeClr val="bg1"/>
              </a:solidFill>
              <a:latin typeface="Whitney-MediumItalic" pitchFamily="2" charset="0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4124072" y="3224747"/>
            <a:ext cx="686346" cy="2362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b="1" smtClean="0">
              <a:solidFill>
                <a:schemeClr val="bg1"/>
              </a:solidFill>
              <a:latin typeface="Whitney-MediumItalic" pitchFamily="2" charset="0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5203053" y="1375991"/>
            <a:ext cx="4514657" cy="30382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lIns="36000" tIns="36000" rIns="36000" bIns="36000" anchor="ctr"/>
          <a:lstStyle/>
          <a:p>
            <a:pPr algn="ctr" fontAlgn="ctr" latinLnBrk="0"/>
            <a:r>
              <a:rPr lang="en-US" altLang="ko-KR" sz="1600" b="1" kern="0" dirty="0" smtClean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Failover </a:t>
            </a:r>
            <a:r>
              <a:rPr lang="ko-KR" altLang="en-US" sz="1600" b="1" kern="0" dirty="0" smtClean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시간 </a:t>
            </a:r>
            <a:r>
              <a:rPr lang="en-US" altLang="ko-KR" sz="1600" b="1" kern="0" dirty="0" smtClean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2</a:t>
            </a:r>
            <a:r>
              <a:rPr lang="ko-KR" altLang="en-US" sz="1600" b="1" kern="0" dirty="0" smtClean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초</a:t>
            </a:r>
            <a:endParaRPr lang="en-US" altLang="ko-KR" sz="1600" b="1" kern="0" dirty="0">
              <a:solidFill>
                <a:prstClr val="white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9060092" y="2514510"/>
            <a:ext cx="686346" cy="2362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b="1" smtClean="0">
              <a:solidFill>
                <a:schemeClr val="bg1"/>
              </a:solidFill>
              <a:latin typeface="Whitney-MediumItalic" pitchFamily="2" charset="0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9054312" y="3193415"/>
            <a:ext cx="686346" cy="2362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b="1" smtClean="0">
              <a:solidFill>
                <a:schemeClr val="bg1"/>
              </a:solidFill>
              <a:latin typeface="Whitney-MediumItalic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1138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9846" y="476672"/>
            <a:ext cx="7326309" cy="5904656"/>
          </a:xfrm>
          <a:prstGeom prst="rect">
            <a:avLst/>
          </a:prstGeom>
        </p:spPr>
      </p:pic>
      <p:sp>
        <p:nvSpPr>
          <p:cNvPr id="2" name="Rectangle 52"/>
          <p:cNvSpPr txBox="1">
            <a:spLocks noChangeArrowheads="1"/>
          </p:cNvSpPr>
          <p:nvPr/>
        </p:nvSpPr>
        <p:spPr>
          <a:xfrm>
            <a:off x="139547" y="14042"/>
            <a:ext cx="9454760" cy="39062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900" b="1" dirty="0" smtClean="0">
                <a:latin typeface="+mj-ea"/>
              </a:rPr>
              <a:t>4. </a:t>
            </a:r>
            <a:r>
              <a:rPr lang="ko-KR" altLang="en-US" sz="1900" b="1" dirty="0" smtClean="0">
                <a:latin typeface="+mj-ea"/>
              </a:rPr>
              <a:t>구현</a:t>
            </a:r>
            <a:endParaRPr lang="en-US" altLang="ko-KR" sz="1900" b="1" dirty="0" smtClean="0">
              <a:latin typeface="+mj-ea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6000328" y="4221088"/>
            <a:ext cx="2121024" cy="864096"/>
          </a:xfrm>
          <a:prstGeom prst="rect">
            <a:avLst/>
          </a:prstGeom>
          <a:solidFill>
            <a:srgbClr val="FFFF00">
              <a:alpha val="25000"/>
            </a:srgbClr>
          </a:solidFill>
          <a:ln w="25400">
            <a:solidFill>
              <a:srgbClr val="0443A0"/>
            </a:solidFill>
            <a:prstDash val="dash"/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1200" b="1" dirty="0" smtClean="0">
              <a:solidFill>
                <a:schemeClr val="bg1"/>
              </a:solidFill>
              <a:latin typeface="Whitney-MediumItalic" pitchFamily="2" charset="0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7194232" y="5445224"/>
            <a:ext cx="2448272" cy="576064"/>
          </a:xfrm>
          <a:prstGeom prst="rect">
            <a:avLst/>
          </a:prstGeom>
          <a:solidFill>
            <a:srgbClr val="4F81BD">
              <a:lumMod val="75000"/>
            </a:srgbClr>
          </a:solidFill>
          <a:ln>
            <a:noFill/>
          </a:ln>
        </p:spPr>
        <p:txBody>
          <a:bodyPr lIns="36000" tIns="36000" rIns="36000" bIns="36000" anchor="ctr"/>
          <a:lstStyle/>
          <a:p>
            <a:pPr algn="ctr" fontAlgn="ctr" latinLnBrk="0"/>
            <a:r>
              <a:rPr lang="en-US" altLang="ko-KR" sz="1600" b="1" kern="0" dirty="0" smtClean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Object Storage</a:t>
            </a:r>
            <a:r>
              <a:rPr lang="ko-KR" altLang="en-US" sz="1600" b="1" kern="0" dirty="0" smtClean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로의</a:t>
            </a:r>
            <a:endParaRPr lang="en-US" altLang="ko-KR" sz="1600" b="1" kern="0" dirty="0" smtClean="0">
              <a:solidFill>
                <a:prstClr val="white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  <a:p>
            <a:pPr algn="ctr" fontAlgn="ctr" latinLnBrk="0"/>
            <a:r>
              <a:rPr lang="en-US" altLang="ko-KR" sz="1600" b="1" kern="0" dirty="0" smtClean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DB </a:t>
            </a:r>
            <a:r>
              <a:rPr lang="ko-KR" altLang="en-US" sz="1600" b="1" kern="0" dirty="0" err="1" smtClean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정기적백업</a:t>
            </a:r>
            <a:endParaRPr lang="en-US" altLang="ko-KR" sz="1600" b="1" kern="0" dirty="0">
              <a:solidFill>
                <a:prstClr val="white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cxnSp>
        <p:nvCxnSpPr>
          <p:cNvPr id="6" name="꺾인 연결선 5"/>
          <p:cNvCxnSpPr>
            <a:stCxn id="4" idx="3"/>
            <a:endCxn id="5" idx="0"/>
          </p:cNvCxnSpPr>
          <p:nvPr/>
        </p:nvCxnSpPr>
        <p:spPr>
          <a:xfrm>
            <a:off x="8121352" y="4653136"/>
            <a:ext cx="297016" cy="792088"/>
          </a:xfrm>
          <a:prstGeom prst="bentConnector2">
            <a:avLst/>
          </a:prstGeom>
          <a:ln w="38100">
            <a:solidFill>
              <a:srgbClr val="0443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304"/>
          <a:stretch/>
        </p:blipFill>
        <p:spPr>
          <a:xfrm>
            <a:off x="263497" y="1431125"/>
            <a:ext cx="4537604" cy="97689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" t="49262" r="-1"/>
          <a:stretch/>
        </p:blipFill>
        <p:spPr>
          <a:xfrm>
            <a:off x="271926" y="2408015"/>
            <a:ext cx="4528621" cy="328818"/>
          </a:xfrm>
          <a:prstGeom prst="rect">
            <a:avLst/>
          </a:prstGeom>
          <a:ln>
            <a:noFill/>
          </a:ln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238"/>
          <a:stretch/>
        </p:blipFill>
        <p:spPr>
          <a:xfrm>
            <a:off x="5126277" y="1340768"/>
            <a:ext cx="4516227" cy="1891890"/>
          </a:xfrm>
          <a:prstGeom prst="rect">
            <a:avLst/>
          </a:prstGeom>
          <a:noFill/>
          <a:ln>
            <a:solidFill>
              <a:srgbClr val="FFFFFF">
                <a:lumMod val="85000"/>
              </a:srgbClr>
            </a:solidFill>
          </a:ln>
        </p:spPr>
      </p:pic>
      <p:sp>
        <p:nvSpPr>
          <p:cNvPr id="14" name="직사각형 13"/>
          <p:cNvSpPr/>
          <p:nvPr/>
        </p:nvSpPr>
        <p:spPr>
          <a:xfrm>
            <a:off x="262942" y="2366464"/>
            <a:ext cx="2385247" cy="26720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b="1" smtClean="0">
              <a:solidFill>
                <a:schemeClr val="bg1"/>
              </a:solidFill>
              <a:latin typeface="Whitney-MediumItalic" pitchFamily="2" charset="0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6098461" y="2366464"/>
            <a:ext cx="3489178" cy="80088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b="1" smtClean="0">
              <a:solidFill>
                <a:schemeClr val="bg1"/>
              </a:solidFill>
              <a:latin typeface="Whitney-MediumItalic" pitchFamily="2" charset="0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263497" y="1127303"/>
            <a:ext cx="4537604" cy="30382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lIns="36000" tIns="36000" rIns="36000" bIns="36000" anchor="ctr"/>
          <a:lstStyle/>
          <a:p>
            <a:pPr algn="ctr" fontAlgn="ctr" latinLnBrk="0"/>
            <a:r>
              <a:rPr lang="ko-KR" altLang="en-US" sz="1600" b="1" kern="0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백업 </a:t>
            </a:r>
            <a:r>
              <a:rPr lang="en-US" altLang="ko-KR" sz="1600" b="1" kern="0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Script </a:t>
            </a:r>
            <a:r>
              <a:rPr lang="ko-KR" altLang="en-US" sz="1600" b="1" kern="0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작성</a:t>
            </a:r>
            <a:endParaRPr lang="en-US" altLang="ko-KR" sz="1600" b="1" kern="0" dirty="0">
              <a:solidFill>
                <a:prstClr val="white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5117848" y="1127303"/>
            <a:ext cx="4537604" cy="30382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lIns="36000" tIns="36000" rIns="36000" bIns="36000" anchor="ctr"/>
          <a:lstStyle/>
          <a:p>
            <a:pPr algn="ctr" fontAlgn="ctr" latinLnBrk="0"/>
            <a:r>
              <a:rPr lang="en-US" altLang="ko-KR" sz="1600" b="1" kern="0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Object Storage</a:t>
            </a:r>
            <a:r>
              <a:rPr lang="ko-KR" altLang="en-US" sz="1600" b="1" kern="0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에 백업된 파일</a:t>
            </a:r>
            <a:endParaRPr lang="en-US" altLang="ko-KR" sz="1600" b="1" kern="0" dirty="0">
              <a:solidFill>
                <a:prstClr val="white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9476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9846" y="476672"/>
            <a:ext cx="7326309" cy="5904656"/>
          </a:xfrm>
          <a:prstGeom prst="rect">
            <a:avLst/>
          </a:prstGeom>
        </p:spPr>
      </p:pic>
      <p:sp>
        <p:nvSpPr>
          <p:cNvPr id="2" name="Rectangle 52"/>
          <p:cNvSpPr txBox="1">
            <a:spLocks noChangeArrowheads="1"/>
          </p:cNvSpPr>
          <p:nvPr/>
        </p:nvSpPr>
        <p:spPr>
          <a:xfrm>
            <a:off x="139547" y="14042"/>
            <a:ext cx="9454760" cy="39062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900" b="1" dirty="0" smtClean="0">
                <a:latin typeface="+mj-ea"/>
              </a:rPr>
              <a:t>4. </a:t>
            </a:r>
            <a:r>
              <a:rPr lang="ko-KR" altLang="en-US" sz="1900" b="1" dirty="0" smtClean="0">
                <a:latin typeface="+mj-ea"/>
              </a:rPr>
              <a:t>구현</a:t>
            </a:r>
            <a:endParaRPr lang="en-US" altLang="ko-KR" sz="1900" b="1" dirty="0" smtClean="0">
              <a:latin typeface="+mj-ea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856656" y="3933056"/>
            <a:ext cx="1584176" cy="1152128"/>
          </a:xfrm>
          <a:prstGeom prst="rect">
            <a:avLst/>
          </a:prstGeom>
          <a:solidFill>
            <a:srgbClr val="FFFF00">
              <a:alpha val="25000"/>
            </a:srgbClr>
          </a:solidFill>
          <a:ln w="25400">
            <a:solidFill>
              <a:srgbClr val="0443A0"/>
            </a:solidFill>
            <a:prstDash val="dash"/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1200" b="1" dirty="0" smtClean="0">
              <a:solidFill>
                <a:schemeClr val="bg1"/>
              </a:solidFill>
              <a:latin typeface="Whitney-MediumItalic" pitchFamily="2" charset="0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893823" y="1484784"/>
            <a:ext cx="2601433" cy="556222"/>
          </a:xfrm>
          <a:prstGeom prst="rect">
            <a:avLst/>
          </a:prstGeom>
          <a:solidFill>
            <a:srgbClr val="4F81BD">
              <a:lumMod val="75000"/>
            </a:srgbClr>
          </a:solidFill>
          <a:ln>
            <a:noFill/>
          </a:ln>
        </p:spPr>
        <p:txBody>
          <a:bodyPr lIns="36000" tIns="36000" rIns="36000" bIns="36000" anchor="ctr"/>
          <a:lstStyle/>
          <a:p>
            <a:pPr algn="ctr" fontAlgn="ctr" latinLnBrk="0"/>
            <a:r>
              <a:rPr lang="en-US" altLang="ko-KR" sz="1600" b="1" kern="0" dirty="0" smtClean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Scouter App</a:t>
            </a:r>
            <a:r>
              <a:rPr lang="ko-KR" altLang="en-US" sz="1600" b="1" kern="0" dirty="0" smtClean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을 통한 </a:t>
            </a:r>
            <a:endParaRPr lang="en-US" altLang="ko-KR" sz="1600" b="1" kern="0" dirty="0" smtClean="0">
              <a:solidFill>
                <a:prstClr val="white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  <a:p>
            <a:pPr algn="ctr" fontAlgn="ctr" latinLnBrk="0"/>
            <a:r>
              <a:rPr lang="en-US" altLang="ko-KR" sz="1600" b="1" kern="0" dirty="0" err="1" smtClean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WebApp</a:t>
            </a:r>
            <a:r>
              <a:rPr lang="en-US" altLang="ko-KR" sz="1600" b="1" kern="0" dirty="0" smtClean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</a:t>
            </a:r>
            <a:r>
              <a:rPr lang="ko-KR" altLang="en-US" sz="1600" b="1" kern="0" dirty="0" smtClean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실시간 모니터링</a:t>
            </a:r>
            <a:endParaRPr lang="en-US" altLang="ko-KR" sz="1600" b="1" kern="0" dirty="0">
              <a:solidFill>
                <a:prstClr val="white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cxnSp>
        <p:nvCxnSpPr>
          <p:cNvPr id="6" name="꺾인 연결선 5"/>
          <p:cNvCxnSpPr>
            <a:stCxn id="4" idx="1"/>
            <a:endCxn id="5" idx="1"/>
          </p:cNvCxnSpPr>
          <p:nvPr/>
        </p:nvCxnSpPr>
        <p:spPr>
          <a:xfrm rot="10800000">
            <a:off x="893824" y="1762896"/>
            <a:ext cx="962833" cy="2746225"/>
          </a:xfrm>
          <a:prstGeom prst="bentConnector3">
            <a:avLst>
              <a:gd name="adj1" fmla="val 123742"/>
            </a:avLst>
          </a:prstGeom>
          <a:ln w="38100">
            <a:solidFill>
              <a:srgbClr val="0443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8944" y="642777"/>
            <a:ext cx="4682999" cy="2592288"/>
          </a:xfrm>
          <a:prstGeom prst="rect">
            <a:avLst/>
          </a:prstGeom>
          <a:ln>
            <a:solidFill>
              <a:srgbClr val="FFFFFF">
                <a:lumMod val="85000"/>
              </a:srgbClr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8943" y="3337921"/>
            <a:ext cx="4682999" cy="2907505"/>
          </a:xfrm>
          <a:prstGeom prst="rect">
            <a:avLst/>
          </a:prstGeom>
          <a:ln>
            <a:solidFill>
              <a:srgbClr val="FFFFFF">
                <a:lumMod val="85000"/>
              </a:srgbClr>
            </a:solidFill>
          </a:ln>
        </p:spPr>
      </p:pic>
      <p:sp>
        <p:nvSpPr>
          <p:cNvPr id="12" name="직사각형 11"/>
          <p:cNvSpPr/>
          <p:nvPr/>
        </p:nvSpPr>
        <p:spPr>
          <a:xfrm>
            <a:off x="4092940" y="642778"/>
            <a:ext cx="360040" cy="25922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lIns="36000" tIns="36000" rIns="36000" bIns="36000" anchor="ctr"/>
          <a:lstStyle/>
          <a:p>
            <a:pPr algn="ctr" fontAlgn="ctr" latinLnBrk="0"/>
            <a:r>
              <a:rPr lang="ko-KR" altLang="en-US" sz="1600" b="1" kern="0" dirty="0" smtClean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실시간모니터링</a:t>
            </a:r>
            <a:endParaRPr lang="en-US" altLang="ko-KR" sz="1600" b="1" kern="0" dirty="0">
              <a:solidFill>
                <a:prstClr val="white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101732" y="3337920"/>
            <a:ext cx="360040" cy="290750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lIns="36000" tIns="36000" rIns="36000" bIns="36000" anchor="ctr"/>
          <a:lstStyle/>
          <a:p>
            <a:pPr algn="ctr" fontAlgn="ctr" latinLnBrk="0"/>
            <a:r>
              <a:rPr lang="ko-KR" altLang="en-US" sz="1600" b="1" kern="0" dirty="0" smtClean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로그분석</a:t>
            </a:r>
            <a:endParaRPr lang="en-US" altLang="ko-KR" sz="1600" b="1" kern="0" dirty="0">
              <a:solidFill>
                <a:prstClr val="white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6049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9846" y="476672"/>
            <a:ext cx="7326309" cy="5904656"/>
          </a:xfrm>
          <a:prstGeom prst="rect">
            <a:avLst/>
          </a:prstGeom>
        </p:spPr>
      </p:pic>
      <p:sp>
        <p:nvSpPr>
          <p:cNvPr id="2" name="Rectangle 52"/>
          <p:cNvSpPr txBox="1">
            <a:spLocks noChangeArrowheads="1"/>
          </p:cNvSpPr>
          <p:nvPr/>
        </p:nvSpPr>
        <p:spPr>
          <a:xfrm>
            <a:off x="139547" y="14042"/>
            <a:ext cx="9454760" cy="39062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900" b="1" dirty="0" smtClean="0">
                <a:latin typeface="+mj-ea"/>
              </a:rPr>
              <a:t>4. </a:t>
            </a:r>
            <a:r>
              <a:rPr lang="ko-KR" altLang="en-US" sz="1900" b="1" dirty="0" smtClean="0">
                <a:latin typeface="+mj-ea"/>
              </a:rPr>
              <a:t>구현</a:t>
            </a:r>
            <a:endParaRPr lang="en-US" altLang="ko-KR" sz="1900" b="1" dirty="0" smtClean="0">
              <a:latin typeface="+mj-ea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5889104" y="476672"/>
            <a:ext cx="720080" cy="1474908"/>
          </a:xfrm>
          <a:prstGeom prst="rect">
            <a:avLst/>
          </a:prstGeom>
          <a:solidFill>
            <a:srgbClr val="FFFF00">
              <a:alpha val="25000"/>
            </a:srgbClr>
          </a:solidFill>
          <a:ln w="25400">
            <a:solidFill>
              <a:srgbClr val="0443A0"/>
            </a:solidFill>
            <a:prstDash val="dash"/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1200" b="1" dirty="0" smtClean="0">
              <a:solidFill>
                <a:schemeClr val="bg1"/>
              </a:solidFill>
              <a:latin typeface="Whitney-MediumItalic" pitchFamily="2" charset="0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7305388" y="896761"/>
            <a:ext cx="2448272" cy="648072"/>
          </a:xfrm>
          <a:prstGeom prst="rect">
            <a:avLst/>
          </a:prstGeom>
          <a:solidFill>
            <a:srgbClr val="4F81BD">
              <a:lumMod val="75000"/>
            </a:srgbClr>
          </a:solidFill>
          <a:ln>
            <a:noFill/>
          </a:ln>
        </p:spPr>
        <p:txBody>
          <a:bodyPr lIns="36000" tIns="36000" rIns="36000" bIns="36000" anchor="ctr"/>
          <a:lstStyle/>
          <a:p>
            <a:pPr algn="ctr" fontAlgn="ctr" latinLnBrk="0"/>
            <a:r>
              <a:rPr lang="en-US" altLang="ko-KR" sz="1600" b="1" kern="0" dirty="0" smtClean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Outbound Mailer</a:t>
            </a:r>
            <a:r>
              <a:rPr lang="ko-KR" altLang="en-US" sz="1600" b="1" kern="0" dirty="0" smtClean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를 이용한</a:t>
            </a:r>
            <a:r>
              <a:rPr lang="en-US" altLang="ko-KR" sz="1600" b="1" kern="0" dirty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</a:t>
            </a:r>
            <a:r>
              <a:rPr lang="ko-KR" altLang="en-US" sz="1600" b="1" kern="0" dirty="0" smtClean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이메일 통보</a:t>
            </a:r>
            <a:endParaRPr lang="en-US" altLang="ko-KR" sz="1600" b="1" kern="0" dirty="0" smtClean="0">
              <a:solidFill>
                <a:prstClr val="white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459"/>
          <a:stretch/>
        </p:blipFill>
        <p:spPr>
          <a:xfrm>
            <a:off x="272480" y="3373017"/>
            <a:ext cx="6408877" cy="142413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9" name="직사각형 8"/>
          <p:cNvSpPr/>
          <p:nvPr/>
        </p:nvSpPr>
        <p:spPr>
          <a:xfrm>
            <a:off x="272480" y="3078760"/>
            <a:ext cx="6408877" cy="30382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lIns="36000" tIns="36000" rIns="36000" bIns="36000" anchor="ctr"/>
          <a:lstStyle/>
          <a:p>
            <a:pPr algn="ctr" fontAlgn="ctr" latinLnBrk="0"/>
            <a:r>
              <a:rPr lang="en-US" altLang="ko-KR" sz="1600" b="1" kern="0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API</a:t>
            </a:r>
            <a:r>
              <a:rPr lang="ko-KR" altLang="en-US" sz="1600" b="1" kern="0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를 통한 메일 </a:t>
            </a:r>
            <a:r>
              <a:rPr lang="ko-KR" altLang="en-US" sz="1600" b="1" kern="0" dirty="0" smtClean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송신</a:t>
            </a:r>
            <a:endParaRPr lang="en-US" altLang="ko-KR" sz="1600" b="1" kern="0" dirty="0">
              <a:solidFill>
                <a:prstClr val="white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72480" y="689446"/>
            <a:ext cx="4493219" cy="30382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lIns="36000" tIns="36000" rIns="36000" bIns="36000" anchor="ctr"/>
          <a:lstStyle/>
          <a:p>
            <a:pPr algn="ctr" fontAlgn="ctr" latinLnBrk="0"/>
            <a:r>
              <a:rPr lang="ko-KR" altLang="en-US" sz="1600" b="1" kern="0" dirty="0" smtClean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회의실 예약</a:t>
            </a:r>
            <a:endParaRPr lang="en-US" altLang="ko-KR" sz="1600" b="1" kern="0" dirty="0">
              <a:solidFill>
                <a:prstClr val="white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Arial" panose="020B0604020202020204" pitchFamily="34" charset="0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2" r="7867"/>
          <a:stretch/>
        </p:blipFill>
        <p:spPr>
          <a:xfrm>
            <a:off x="272480" y="989483"/>
            <a:ext cx="4493219" cy="203211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cxnSp>
        <p:nvCxnSpPr>
          <p:cNvPr id="14" name="직선 화살표 연결선 13"/>
          <p:cNvCxnSpPr>
            <a:stCxn id="4" idx="3"/>
            <a:endCxn id="5" idx="1"/>
          </p:cNvCxnSpPr>
          <p:nvPr/>
        </p:nvCxnSpPr>
        <p:spPr>
          <a:xfrm>
            <a:off x="6609184" y="1214126"/>
            <a:ext cx="696204" cy="667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1640632" y="4275512"/>
            <a:ext cx="4968552" cy="21666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b="1" smtClean="0">
              <a:solidFill>
                <a:schemeClr val="bg1"/>
              </a:solidFill>
              <a:latin typeface="Whitney-MediumItalic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0139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9846" y="476672"/>
            <a:ext cx="7326309" cy="5904656"/>
          </a:xfrm>
          <a:prstGeom prst="rect">
            <a:avLst/>
          </a:prstGeom>
        </p:spPr>
      </p:pic>
      <p:sp>
        <p:nvSpPr>
          <p:cNvPr id="2" name="Rectangle 52"/>
          <p:cNvSpPr txBox="1">
            <a:spLocks noChangeArrowheads="1"/>
          </p:cNvSpPr>
          <p:nvPr/>
        </p:nvSpPr>
        <p:spPr>
          <a:xfrm>
            <a:off x="139547" y="14042"/>
            <a:ext cx="9454760" cy="39062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900" b="1" dirty="0" smtClean="0">
                <a:latin typeface="+mj-ea"/>
              </a:rPr>
              <a:t>4. </a:t>
            </a:r>
            <a:r>
              <a:rPr lang="ko-KR" altLang="en-US" sz="1900" b="1" dirty="0" smtClean="0">
                <a:latin typeface="+mj-ea"/>
              </a:rPr>
              <a:t>구현</a:t>
            </a:r>
            <a:endParaRPr lang="en-US" altLang="ko-KR" sz="1900" b="1" dirty="0" smtClean="0">
              <a:latin typeface="+mj-ea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7110609" y="2132075"/>
            <a:ext cx="596280" cy="1440160"/>
          </a:xfrm>
          <a:prstGeom prst="rect">
            <a:avLst/>
          </a:prstGeom>
          <a:solidFill>
            <a:srgbClr val="FFFF00">
              <a:alpha val="25000"/>
            </a:srgbClr>
          </a:solidFill>
          <a:ln w="25400">
            <a:solidFill>
              <a:srgbClr val="0443A0"/>
            </a:solidFill>
            <a:prstDash val="dash"/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1200" b="1" dirty="0" smtClean="0">
              <a:solidFill>
                <a:schemeClr val="bg1"/>
              </a:solidFill>
              <a:latin typeface="Whitney-MediumItalic" pitchFamily="2" charset="0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7041232" y="5085184"/>
            <a:ext cx="2232248" cy="576064"/>
          </a:xfrm>
          <a:prstGeom prst="rect">
            <a:avLst/>
          </a:prstGeom>
          <a:solidFill>
            <a:srgbClr val="4F81BD">
              <a:lumMod val="75000"/>
            </a:srgbClr>
          </a:solidFill>
          <a:ln>
            <a:noFill/>
          </a:ln>
        </p:spPr>
        <p:txBody>
          <a:bodyPr lIns="36000" tIns="36000" rIns="36000" bIns="36000" anchor="ctr"/>
          <a:lstStyle/>
          <a:p>
            <a:pPr algn="ctr" fontAlgn="ctr" latinLnBrk="0"/>
            <a:r>
              <a:rPr lang="ko-KR" altLang="en-US" sz="1600" b="1" kern="0" dirty="0" smtClean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정적 파일 접근 시</a:t>
            </a:r>
            <a:endParaRPr lang="en-US" altLang="ko-KR" sz="1600" b="1" kern="0" dirty="0">
              <a:solidFill>
                <a:prstClr val="white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  <a:p>
            <a:pPr algn="ctr" fontAlgn="ctr" latinLnBrk="0"/>
            <a:r>
              <a:rPr lang="ko-KR" altLang="en-US" sz="1600" b="1" kern="0" dirty="0" smtClean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빠른 속도 제공 </a:t>
            </a:r>
            <a:endParaRPr lang="en-US" altLang="ko-KR" sz="1600" b="1" kern="0" dirty="0">
              <a:solidFill>
                <a:prstClr val="white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cxnSp>
        <p:nvCxnSpPr>
          <p:cNvPr id="6" name="꺾인 연결선 5"/>
          <p:cNvCxnSpPr>
            <a:stCxn id="4" idx="1"/>
            <a:endCxn id="5" idx="1"/>
          </p:cNvCxnSpPr>
          <p:nvPr/>
        </p:nvCxnSpPr>
        <p:spPr>
          <a:xfrm rot="10800000" flipV="1">
            <a:off x="7041233" y="2852154"/>
            <a:ext cx="69377" cy="2521061"/>
          </a:xfrm>
          <a:prstGeom prst="bentConnector3">
            <a:avLst>
              <a:gd name="adj1" fmla="val 429504"/>
            </a:avLst>
          </a:prstGeom>
          <a:ln w="38100">
            <a:solidFill>
              <a:srgbClr val="0443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그룹 12"/>
          <p:cNvGrpSpPr/>
          <p:nvPr/>
        </p:nvGrpSpPr>
        <p:grpSpPr>
          <a:xfrm>
            <a:off x="992561" y="692696"/>
            <a:ext cx="4968552" cy="5344382"/>
            <a:chOff x="776536" y="820922"/>
            <a:chExt cx="4968552" cy="5344382"/>
          </a:xfrm>
        </p:grpSpPr>
        <p:sp>
          <p:nvSpPr>
            <p:cNvPr id="9" name="직사각형 8"/>
            <p:cNvSpPr/>
            <p:nvPr/>
          </p:nvSpPr>
          <p:spPr>
            <a:xfrm>
              <a:off x="776536" y="820922"/>
              <a:ext cx="4968552" cy="30382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txBody>
            <a:bodyPr lIns="36000" tIns="36000" rIns="36000" bIns="36000" anchor="ctr"/>
            <a:lstStyle/>
            <a:p>
              <a:pPr algn="ctr" fontAlgn="ctr" latinLnBrk="0"/>
              <a:r>
                <a:rPr lang="en-US" altLang="ko-KR" sz="1600" b="1" kern="0" dirty="0" smtClean="0">
                  <a:solidFill>
                    <a:prstClr val="whit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anose="020B0604020202020204" pitchFamily="34" charset="0"/>
                </a:rPr>
                <a:t>Object Storage</a:t>
              </a:r>
              <a:r>
                <a:rPr lang="ko-KR" altLang="en-US" sz="1600" b="1" kern="0" dirty="0" smtClean="0">
                  <a:solidFill>
                    <a:prstClr val="whit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anose="020B0604020202020204" pitchFamily="34" charset="0"/>
                </a:rPr>
                <a:t> 파일 리스트</a:t>
              </a:r>
              <a:endParaRPr lang="en-US" altLang="ko-KR" sz="1600" b="1" kern="0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endParaRPr>
            </a:p>
          </p:txBody>
        </p:sp>
        <p:grpSp>
          <p:nvGrpSpPr>
            <p:cNvPr id="8" name="그룹 7"/>
            <p:cNvGrpSpPr/>
            <p:nvPr/>
          </p:nvGrpSpPr>
          <p:grpSpPr>
            <a:xfrm>
              <a:off x="776536" y="2780928"/>
              <a:ext cx="4968552" cy="3384376"/>
              <a:chOff x="776536" y="3429000"/>
              <a:chExt cx="4320480" cy="2775445"/>
            </a:xfrm>
          </p:grpSpPr>
          <p:pic>
            <p:nvPicPr>
              <p:cNvPr id="3" name="그림 2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688"/>
              <a:stretch/>
            </p:blipFill>
            <p:spPr>
              <a:xfrm>
                <a:off x="776536" y="3724260"/>
                <a:ext cx="4320480" cy="2480185"/>
              </a:xfrm>
              <a:prstGeom prst="rect">
                <a:avLst/>
              </a:prstGeom>
              <a:ln>
                <a:solidFill>
                  <a:srgbClr val="FFFFFF">
                    <a:lumMod val="85000"/>
                  </a:srgbClr>
                </a:solidFill>
              </a:ln>
            </p:spPr>
          </p:pic>
          <p:sp>
            <p:nvSpPr>
              <p:cNvPr id="10" name="직사각형 9"/>
              <p:cNvSpPr/>
              <p:nvPr/>
            </p:nvSpPr>
            <p:spPr>
              <a:xfrm>
                <a:off x="776536" y="3429000"/>
                <a:ext cx="4320480" cy="303822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txBody>
              <a:bodyPr lIns="36000" tIns="36000" rIns="36000" bIns="36000" anchor="ctr"/>
              <a:lstStyle/>
              <a:p>
                <a:pPr algn="ctr" fontAlgn="ctr" latinLnBrk="0"/>
                <a:r>
                  <a:rPr lang="en-US" altLang="ko-KR" sz="1600" b="1" kern="0" dirty="0" smtClean="0">
                    <a:solidFill>
                      <a:prstClr val="white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  <a:cs typeface="Arial" panose="020B0604020202020204" pitchFamily="34" charset="0"/>
                  </a:rPr>
                  <a:t>CDN</a:t>
                </a:r>
                <a:r>
                  <a:rPr lang="ko-KR" altLang="en-US" sz="1600" b="1" kern="0" dirty="0" smtClean="0">
                    <a:solidFill>
                      <a:prstClr val="white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  <a:cs typeface="Arial" panose="020B0604020202020204" pitchFamily="34" charset="0"/>
                  </a:rPr>
                  <a:t>을 통한 빠른 호출</a:t>
                </a:r>
                <a:endParaRPr lang="en-US" altLang="ko-KR" sz="1600" b="1" kern="0" dirty="0">
                  <a:solidFill>
                    <a:prstClr val="whit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5385"/>
            <a:stretch/>
          </p:blipFill>
          <p:spPr>
            <a:xfrm>
              <a:off x="776536" y="1124745"/>
              <a:ext cx="4968551" cy="1584175"/>
            </a:xfrm>
            <a:prstGeom prst="rect">
              <a:avLst/>
            </a:prstGeom>
            <a:ln>
              <a:solidFill>
                <a:srgbClr val="FFFFFF">
                  <a:lumMod val="85000"/>
                </a:srgbClr>
              </a:solidFill>
            </a:ln>
          </p:spPr>
        </p:pic>
      </p:grpSp>
      <p:sp>
        <p:nvSpPr>
          <p:cNvPr id="18" name="직사각형 17"/>
          <p:cNvSpPr/>
          <p:nvPr/>
        </p:nvSpPr>
        <p:spPr>
          <a:xfrm>
            <a:off x="992560" y="1448330"/>
            <a:ext cx="1224137" cy="113236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b="1" smtClean="0">
              <a:solidFill>
                <a:schemeClr val="bg1"/>
              </a:solidFill>
              <a:latin typeface="Whitney-MediumItalic" pitchFamily="2" charset="0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018258" y="3148475"/>
            <a:ext cx="1080120" cy="16988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b="1" smtClean="0">
              <a:solidFill>
                <a:schemeClr val="bg1"/>
              </a:solidFill>
              <a:latin typeface="Whitney-MediumItalic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6638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9846" y="476672"/>
            <a:ext cx="7326309" cy="5904656"/>
          </a:xfrm>
          <a:prstGeom prst="rect">
            <a:avLst/>
          </a:prstGeom>
        </p:spPr>
      </p:pic>
      <p:sp>
        <p:nvSpPr>
          <p:cNvPr id="2" name="Rectangle 52"/>
          <p:cNvSpPr txBox="1">
            <a:spLocks noChangeArrowheads="1"/>
          </p:cNvSpPr>
          <p:nvPr/>
        </p:nvSpPr>
        <p:spPr>
          <a:xfrm>
            <a:off x="139547" y="14042"/>
            <a:ext cx="9454760" cy="39062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900" b="1" dirty="0" smtClean="0">
                <a:latin typeface="+mj-ea"/>
              </a:rPr>
              <a:t>4. </a:t>
            </a:r>
            <a:r>
              <a:rPr lang="ko-KR" altLang="en-US" sz="1900" b="1" dirty="0" smtClean="0">
                <a:latin typeface="+mj-ea"/>
              </a:rPr>
              <a:t>구현</a:t>
            </a:r>
            <a:endParaRPr lang="en-US" altLang="ko-KR" sz="1900" b="1" dirty="0" smtClean="0">
              <a:latin typeface="+mj-ea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7826444" y="1988840"/>
            <a:ext cx="792088" cy="1008112"/>
          </a:xfrm>
          <a:prstGeom prst="rect">
            <a:avLst/>
          </a:prstGeom>
          <a:solidFill>
            <a:srgbClr val="FFFF00">
              <a:alpha val="25000"/>
            </a:srgbClr>
          </a:solidFill>
          <a:ln w="25400">
            <a:solidFill>
              <a:srgbClr val="0443A0"/>
            </a:solidFill>
            <a:prstDash val="dash"/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1200" b="1" dirty="0" smtClean="0">
              <a:solidFill>
                <a:schemeClr val="bg1"/>
              </a:solidFill>
              <a:latin typeface="Whitney-MediumItalic" pitchFamily="2" charset="0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7214593" y="1196752"/>
            <a:ext cx="2379714" cy="576064"/>
          </a:xfrm>
          <a:prstGeom prst="rect">
            <a:avLst/>
          </a:prstGeom>
          <a:solidFill>
            <a:srgbClr val="4F81BD">
              <a:lumMod val="75000"/>
            </a:srgbClr>
          </a:solidFill>
          <a:ln>
            <a:noFill/>
          </a:ln>
        </p:spPr>
        <p:txBody>
          <a:bodyPr lIns="36000" tIns="36000" rIns="36000" bIns="36000" anchor="ctr"/>
          <a:lstStyle/>
          <a:p>
            <a:pPr algn="ctr" fontAlgn="ctr" latinLnBrk="0"/>
            <a:r>
              <a:rPr lang="ko-KR" altLang="en-US" sz="1600" b="1" kern="0" dirty="0" smtClean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파일 업로드 시</a:t>
            </a:r>
            <a:r>
              <a:rPr lang="en-US" altLang="ko-KR" sz="1600" b="1" kern="0" dirty="0" smtClean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, hash</a:t>
            </a:r>
            <a:r>
              <a:rPr lang="ko-KR" altLang="en-US" sz="1600" b="1" kern="0" dirty="0" smtClean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를 이용한 악성코드 </a:t>
            </a:r>
            <a:r>
              <a:rPr lang="ko-KR" altLang="en-US" sz="1600" b="1" kern="0" dirty="0" err="1" smtClean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필터링</a:t>
            </a:r>
            <a:endParaRPr lang="en-US" altLang="ko-KR" sz="1600" b="1" kern="0" dirty="0">
              <a:solidFill>
                <a:prstClr val="white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cxnSp>
        <p:nvCxnSpPr>
          <p:cNvPr id="6" name="꺾인 연결선 5"/>
          <p:cNvCxnSpPr>
            <a:stCxn id="4" idx="1"/>
            <a:endCxn id="5" idx="1"/>
          </p:cNvCxnSpPr>
          <p:nvPr/>
        </p:nvCxnSpPr>
        <p:spPr>
          <a:xfrm rot="10800000">
            <a:off x="7214594" y="1484784"/>
            <a:ext cx="611851" cy="1008112"/>
          </a:xfrm>
          <a:prstGeom prst="bentConnector3">
            <a:avLst>
              <a:gd name="adj1" fmla="val 137362"/>
            </a:avLst>
          </a:prstGeom>
          <a:ln w="38100">
            <a:solidFill>
              <a:srgbClr val="0443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그룹 17"/>
          <p:cNvGrpSpPr/>
          <p:nvPr/>
        </p:nvGrpSpPr>
        <p:grpSpPr>
          <a:xfrm>
            <a:off x="272480" y="1923296"/>
            <a:ext cx="4032448" cy="4242008"/>
            <a:chOff x="272480" y="1700808"/>
            <a:chExt cx="4032448" cy="4242008"/>
          </a:xfrm>
        </p:grpSpPr>
        <p:sp>
          <p:nvSpPr>
            <p:cNvPr id="7" name="직사각형 6"/>
            <p:cNvSpPr/>
            <p:nvPr/>
          </p:nvSpPr>
          <p:spPr>
            <a:xfrm>
              <a:off x="272480" y="1700808"/>
              <a:ext cx="4032448" cy="30382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txBody>
            <a:bodyPr lIns="36000" tIns="36000" rIns="36000" bIns="36000" anchor="ctr"/>
            <a:lstStyle/>
            <a:p>
              <a:pPr algn="ctr" fontAlgn="ctr" latinLnBrk="0"/>
              <a:r>
                <a:rPr lang="ko-KR" altLang="en-US" sz="1600" b="1" kern="0" dirty="0" smtClean="0">
                  <a:solidFill>
                    <a:prstClr val="whit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anose="020B0604020202020204" pitchFamily="34" charset="0"/>
                </a:rPr>
                <a:t>파일 업로드 전 파일 </a:t>
              </a:r>
              <a:r>
                <a:rPr lang="ko-KR" altLang="en-US" sz="1600" b="1" kern="0" dirty="0" err="1" smtClean="0">
                  <a:solidFill>
                    <a:prstClr val="whit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anose="020B0604020202020204" pitchFamily="34" charset="0"/>
                </a:rPr>
                <a:t>해쉬</a:t>
              </a:r>
              <a:r>
                <a:rPr lang="ko-KR" altLang="en-US" sz="1600" b="1" kern="0" dirty="0" smtClean="0">
                  <a:solidFill>
                    <a:prstClr val="whit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anose="020B0604020202020204" pitchFamily="34" charset="0"/>
                </a:rPr>
                <a:t> 추출 및 검사</a:t>
              </a:r>
              <a:endParaRPr lang="en-US" altLang="ko-KR" sz="1600" b="1" kern="0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endParaRPr>
            </a:p>
          </p:txBody>
        </p:sp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2480" y="1988840"/>
              <a:ext cx="4021714" cy="3195826"/>
            </a:xfrm>
            <a:prstGeom prst="rect">
              <a:avLst/>
            </a:prstGeom>
            <a:ln>
              <a:solidFill>
                <a:srgbClr val="FFFFFF">
                  <a:lumMod val="85000"/>
                </a:srgbClr>
              </a:solidFill>
            </a:ln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6916" y="5172141"/>
              <a:ext cx="4017277" cy="770675"/>
            </a:xfrm>
            <a:prstGeom prst="rect">
              <a:avLst/>
            </a:prstGeom>
            <a:ln>
              <a:solidFill>
                <a:srgbClr val="FFFFFF">
                  <a:lumMod val="85000"/>
                </a:srgbClr>
              </a:solidFill>
            </a:ln>
          </p:spPr>
        </p:pic>
      </p:grpSp>
      <p:grpSp>
        <p:nvGrpSpPr>
          <p:cNvPr id="15" name="그룹 14"/>
          <p:cNvGrpSpPr/>
          <p:nvPr/>
        </p:nvGrpSpPr>
        <p:grpSpPr>
          <a:xfrm>
            <a:off x="4425283" y="4005065"/>
            <a:ext cx="5169024" cy="2160239"/>
            <a:chOff x="4592960" y="2996952"/>
            <a:chExt cx="5313040" cy="2255471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92960" y="3284985"/>
              <a:ext cx="5313040" cy="1967438"/>
            </a:xfrm>
            <a:prstGeom prst="rect">
              <a:avLst/>
            </a:prstGeom>
            <a:ln>
              <a:solidFill>
                <a:srgbClr val="FFFFFF">
                  <a:lumMod val="85000"/>
                </a:srgbClr>
              </a:solidFill>
            </a:ln>
          </p:spPr>
        </p:pic>
        <p:sp>
          <p:nvSpPr>
            <p:cNvPr id="17" name="직사각형 16"/>
            <p:cNvSpPr/>
            <p:nvPr/>
          </p:nvSpPr>
          <p:spPr>
            <a:xfrm>
              <a:off x="4592960" y="2996952"/>
              <a:ext cx="5313040" cy="30382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txBody>
            <a:bodyPr lIns="36000" tIns="36000" rIns="36000" bIns="36000" anchor="ctr"/>
            <a:lstStyle/>
            <a:p>
              <a:pPr algn="ctr" fontAlgn="ctr" latinLnBrk="0"/>
              <a:r>
                <a:rPr lang="ko-KR" altLang="en-US" sz="1600" b="1" kern="0" dirty="0" err="1" smtClean="0">
                  <a:solidFill>
                    <a:prstClr val="whit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anose="020B0604020202020204" pitchFamily="34" charset="0"/>
                </a:rPr>
                <a:t>해쉬</a:t>
              </a:r>
              <a:r>
                <a:rPr lang="ko-KR" altLang="en-US" sz="1600" b="1" kern="0" dirty="0" smtClean="0">
                  <a:solidFill>
                    <a:prstClr val="whit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anose="020B0604020202020204" pitchFamily="34" charset="0"/>
                </a:rPr>
                <a:t> 검사 결과 통계 화면</a:t>
              </a:r>
              <a:endParaRPr lang="en-US" altLang="ko-KR" sz="1600" b="1" kern="0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69042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52"/>
          <p:cNvSpPr txBox="1">
            <a:spLocks noChangeArrowheads="1"/>
          </p:cNvSpPr>
          <p:nvPr/>
        </p:nvSpPr>
        <p:spPr>
          <a:xfrm>
            <a:off x="2144688" y="404664"/>
            <a:ext cx="5655078" cy="5254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800" b="1" dirty="0" smtClean="0">
                <a:latin typeface="+mj-ea"/>
              </a:rPr>
              <a:t>목  차</a:t>
            </a:r>
            <a:endParaRPr lang="ko-KR" altLang="en-US" sz="2800" b="1" dirty="0">
              <a:latin typeface="+mj-ea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2144688" y="1196751"/>
            <a:ext cx="5655078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2872062" y="1503523"/>
            <a:ext cx="4265181" cy="504056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Rectangle 52"/>
          <p:cNvSpPr txBox="1">
            <a:spLocks noChangeArrowheads="1"/>
          </p:cNvSpPr>
          <p:nvPr/>
        </p:nvSpPr>
        <p:spPr>
          <a:xfrm>
            <a:off x="3025947" y="1351613"/>
            <a:ext cx="3088445" cy="256576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lnSpc>
                <a:spcPct val="200000"/>
              </a:lnSpc>
              <a:buAutoNum type="arabicPeriod"/>
            </a:pPr>
            <a:r>
              <a:rPr lang="ko-KR" altLang="en-US" sz="1900" b="1" dirty="0" smtClean="0">
                <a:solidFill>
                  <a:schemeClr val="bg1"/>
                </a:solidFill>
                <a:latin typeface="+mj-ea"/>
              </a:rPr>
              <a:t>프로젝트 개요</a:t>
            </a:r>
            <a:endParaRPr lang="en-US" altLang="ko-KR" sz="1900" b="1" dirty="0" smtClean="0">
              <a:latin typeface="+mj-ea"/>
            </a:endParaRPr>
          </a:p>
          <a:p>
            <a:pPr marL="457200" indent="-457200" algn="l">
              <a:lnSpc>
                <a:spcPct val="200000"/>
              </a:lnSpc>
              <a:buAutoNum type="arabicPeriod"/>
            </a:pPr>
            <a:r>
              <a:rPr lang="en-US" altLang="ko-KR" sz="1900" b="1" dirty="0" smtClean="0">
                <a:latin typeface="+mj-ea"/>
              </a:rPr>
              <a:t>As-Is</a:t>
            </a:r>
          </a:p>
          <a:p>
            <a:pPr marL="457200" indent="-457200" algn="l">
              <a:lnSpc>
                <a:spcPct val="200000"/>
              </a:lnSpc>
              <a:buAutoNum type="arabicPeriod"/>
            </a:pPr>
            <a:r>
              <a:rPr lang="en-US" altLang="ko-KR" sz="1900" b="1" dirty="0" smtClean="0">
                <a:latin typeface="+mj-ea"/>
              </a:rPr>
              <a:t>To-Be</a:t>
            </a:r>
          </a:p>
          <a:p>
            <a:pPr marL="457200" indent="-457200" algn="l">
              <a:lnSpc>
                <a:spcPct val="200000"/>
              </a:lnSpc>
              <a:buAutoNum type="arabicPeriod"/>
            </a:pPr>
            <a:r>
              <a:rPr lang="ko-KR" altLang="en-US" sz="1900" b="1" dirty="0" smtClean="0">
                <a:latin typeface="+mj-ea"/>
              </a:rPr>
              <a:t>구현</a:t>
            </a:r>
            <a:endParaRPr lang="en-US" altLang="ko-KR" sz="1900" b="1" dirty="0" smtClean="0">
              <a:latin typeface="+mj-ea"/>
            </a:endParaRPr>
          </a:p>
          <a:p>
            <a:pPr marL="457200" indent="-457200" algn="l">
              <a:lnSpc>
                <a:spcPct val="200000"/>
              </a:lnSpc>
              <a:buAutoNum type="arabicPeriod"/>
            </a:pPr>
            <a:r>
              <a:rPr lang="ko-KR" altLang="en-US" sz="1900" b="1" dirty="0" smtClean="0">
                <a:latin typeface="+mj-ea"/>
              </a:rPr>
              <a:t>성능 테스트</a:t>
            </a:r>
            <a:endParaRPr lang="en-US" altLang="ko-KR" sz="1900" b="1" dirty="0" smtClean="0">
              <a:latin typeface="+mj-ea"/>
            </a:endParaRPr>
          </a:p>
          <a:p>
            <a:pPr marL="457200" indent="-457200" algn="l">
              <a:lnSpc>
                <a:spcPct val="200000"/>
              </a:lnSpc>
              <a:buAutoNum type="arabicPeriod"/>
            </a:pPr>
            <a:r>
              <a:rPr lang="ko-KR" altLang="en-US" sz="1900" b="1" dirty="0" smtClean="0">
                <a:latin typeface="+mj-ea"/>
              </a:rPr>
              <a:t>비용 예측</a:t>
            </a:r>
            <a:endParaRPr lang="en-US" altLang="ko-KR" sz="1900" b="1" dirty="0" smtClean="0">
              <a:latin typeface="+mj-ea"/>
            </a:endParaRPr>
          </a:p>
          <a:p>
            <a:pPr marL="457200" indent="-457200" algn="l">
              <a:lnSpc>
                <a:spcPct val="200000"/>
              </a:lnSpc>
              <a:buAutoNum type="arabicPeriod"/>
            </a:pPr>
            <a:r>
              <a:rPr lang="ko-KR" altLang="en-US" sz="1900" b="1" dirty="0" smtClean="0">
                <a:latin typeface="+mj-ea"/>
              </a:rPr>
              <a:t>결론</a:t>
            </a:r>
            <a:endParaRPr lang="en-US" altLang="ko-KR" sz="1900" b="1" dirty="0" smtClean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425994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9846" y="476672"/>
            <a:ext cx="7326309" cy="5904656"/>
          </a:xfrm>
          <a:prstGeom prst="rect">
            <a:avLst/>
          </a:prstGeom>
        </p:spPr>
      </p:pic>
      <p:sp>
        <p:nvSpPr>
          <p:cNvPr id="2" name="Rectangle 52"/>
          <p:cNvSpPr txBox="1">
            <a:spLocks noChangeArrowheads="1"/>
          </p:cNvSpPr>
          <p:nvPr/>
        </p:nvSpPr>
        <p:spPr>
          <a:xfrm>
            <a:off x="139547" y="14042"/>
            <a:ext cx="9454760" cy="39062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900" b="1" dirty="0" smtClean="0">
                <a:latin typeface="+mj-ea"/>
              </a:rPr>
              <a:t>4. </a:t>
            </a:r>
            <a:r>
              <a:rPr lang="ko-KR" altLang="en-US" sz="1900" b="1" dirty="0" smtClean="0">
                <a:latin typeface="+mj-ea"/>
              </a:rPr>
              <a:t>구현</a:t>
            </a:r>
            <a:endParaRPr lang="en-US" altLang="ko-KR" sz="1900" b="1" dirty="0" smtClean="0">
              <a:latin typeface="+mj-ea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125516" y="630010"/>
            <a:ext cx="3477013" cy="1368152"/>
            <a:chOff x="-298118" y="630010"/>
            <a:chExt cx="3900647" cy="1368152"/>
          </a:xfrm>
        </p:grpSpPr>
        <p:sp>
          <p:nvSpPr>
            <p:cNvPr id="5" name="직사각형 4"/>
            <p:cNvSpPr/>
            <p:nvPr/>
          </p:nvSpPr>
          <p:spPr>
            <a:xfrm>
              <a:off x="-298118" y="1007244"/>
              <a:ext cx="2027354" cy="613683"/>
            </a:xfrm>
            <a:prstGeom prst="rect">
              <a:avLst/>
            </a:prstGeom>
            <a:solidFill>
              <a:srgbClr val="4F81BD">
                <a:lumMod val="75000"/>
              </a:srgbClr>
            </a:solidFill>
            <a:ln>
              <a:noFill/>
            </a:ln>
          </p:spPr>
          <p:txBody>
            <a:bodyPr lIns="36000" tIns="36000" rIns="36000" bIns="36000" anchor="ctr"/>
            <a:lstStyle/>
            <a:p>
              <a:pPr algn="ctr" fontAlgn="ctr" latinLnBrk="0"/>
              <a:r>
                <a:rPr lang="en-US" altLang="ko-KR" sz="1600" b="1" kern="0" dirty="0" smtClean="0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anose="020B0604020202020204" pitchFamily="34" charset="0"/>
                </a:rPr>
                <a:t>SSL VPN</a:t>
              </a:r>
              <a:r>
                <a:rPr lang="ko-KR" altLang="en-US" sz="1600" b="1" kern="0" dirty="0" smtClean="0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anose="020B0604020202020204" pitchFamily="34" charset="0"/>
                </a:rPr>
                <a:t>을 통한</a:t>
              </a:r>
              <a:endParaRPr lang="en-US" altLang="ko-KR" sz="1600" b="1" kern="0" dirty="0" smtClean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endParaRPr>
            </a:p>
            <a:p>
              <a:pPr algn="ctr" fontAlgn="ctr" latinLnBrk="0"/>
              <a:r>
                <a:rPr lang="ko-KR" altLang="en-US" sz="1600" b="1" kern="0" dirty="0" smtClean="0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anose="020B0604020202020204" pitchFamily="34" charset="0"/>
                </a:rPr>
                <a:t>보안 접속</a:t>
              </a:r>
              <a:endParaRPr lang="en-US" altLang="ko-KR" sz="1600" b="1" kern="0" dirty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4" name="직사각형 3"/>
            <p:cNvSpPr/>
            <p:nvPr/>
          </p:nvSpPr>
          <p:spPr>
            <a:xfrm>
              <a:off x="2379981" y="630010"/>
              <a:ext cx="1222548" cy="1368152"/>
            </a:xfrm>
            <a:prstGeom prst="rect">
              <a:avLst/>
            </a:prstGeom>
            <a:solidFill>
              <a:srgbClr val="FFFF00">
                <a:alpha val="25000"/>
              </a:srgbClr>
            </a:solidFill>
            <a:ln w="25400">
              <a:solidFill>
                <a:srgbClr val="0443A0"/>
              </a:solidFill>
              <a:prstDash val="dash"/>
            </a:ln>
          </p:spPr>
          <p:txBody>
            <a:bodyPr wrap="square" rtlCol="0" anchor="ctr">
              <a:noAutofit/>
            </a:bodyPr>
            <a:lstStyle/>
            <a:p>
              <a:pPr algn="ctr"/>
              <a:endParaRPr lang="ko-KR" altLang="en-US" sz="1200" b="1" dirty="0" smtClean="0">
                <a:solidFill>
                  <a:schemeClr val="bg1"/>
                </a:solidFill>
                <a:latin typeface="Whitney-MediumItalic" pitchFamily="2" charset="0"/>
              </a:endParaRPr>
            </a:p>
          </p:txBody>
        </p:sp>
      </p:grpSp>
      <p:pic>
        <p:nvPicPr>
          <p:cNvPr id="7" name="그림 6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776" y="2489138"/>
            <a:ext cx="3388229" cy="2596046"/>
          </a:xfrm>
          <a:prstGeom prst="rect">
            <a:avLst/>
          </a:prstGeom>
          <a:ln>
            <a:solidFill>
              <a:srgbClr val="FFFFFF">
                <a:lumMod val="85000"/>
              </a:srgbClr>
            </a:solidFill>
          </a:ln>
        </p:spPr>
      </p:pic>
      <p:grpSp>
        <p:nvGrpSpPr>
          <p:cNvPr id="11" name="그룹 10"/>
          <p:cNvGrpSpPr/>
          <p:nvPr/>
        </p:nvGrpSpPr>
        <p:grpSpPr>
          <a:xfrm>
            <a:off x="4198701" y="2419010"/>
            <a:ext cx="5253015" cy="1197550"/>
            <a:chOff x="452564" y="3651465"/>
            <a:chExt cx="5731510" cy="1304925"/>
          </a:xfrm>
        </p:grpSpPr>
        <p:pic>
          <p:nvPicPr>
            <p:cNvPr id="9" name="그림 8"/>
            <p:cNvPicPr/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2564" y="3651465"/>
              <a:ext cx="5731510" cy="1304925"/>
            </a:xfrm>
            <a:prstGeom prst="rect">
              <a:avLst/>
            </a:prstGeom>
            <a:ln>
              <a:solidFill>
                <a:srgbClr val="FFFFFF">
                  <a:lumMod val="85000"/>
                </a:srgbClr>
              </a:solidFill>
            </a:ln>
          </p:spPr>
        </p:pic>
        <p:sp>
          <p:nvSpPr>
            <p:cNvPr id="10" name="직사각형 9"/>
            <p:cNvSpPr/>
            <p:nvPr/>
          </p:nvSpPr>
          <p:spPr>
            <a:xfrm>
              <a:off x="5227272" y="3844688"/>
              <a:ext cx="720080" cy="1088901"/>
            </a:xfrm>
            <a:prstGeom prst="rect">
              <a:avLst/>
            </a:prstGeom>
            <a:noFill/>
            <a:ln w="28575">
              <a:solidFill>
                <a:srgbClr val="FFFFFF">
                  <a:lumMod val="85000"/>
                </a:srgbClr>
              </a:solidFill>
            </a:ln>
          </p:spPr>
          <p:txBody>
            <a:bodyPr wrap="square" rtlCol="0" anchor="ctr">
              <a:noAutofit/>
            </a:bodyPr>
            <a:lstStyle/>
            <a:p>
              <a:pPr algn="ctr"/>
              <a:endParaRPr lang="ko-KR" altLang="en-US" sz="1000" b="1" smtClean="0">
                <a:solidFill>
                  <a:schemeClr val="bg1"/>
                </a:solidFill>
                <a:latin typeface="Whitney-MediumItalic" pitchFamily="2" charset="0"/>
              </a:endParaRPr>
            </a:p>
          </p:txBody>
        </p:sp>
      </p:grpSp>
      <p:sp>
        <p:nvSpPr>
          <p:cNvPr id="15" name="직사각형 14"/>
          <p:cNvSpPr/>
          <p:nvPr/>
        </p:nvSpPr>
        <p:spPr>
          <a:xfrm>
            <a:off x="709776" y="2185316"/>
            <a:ext cx="3388229" cy="30382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lIns="36000" tIns="36000" rIns="36000" bIns="36000" anchor="ctr"/>
          <a:lstStyle/>
          <a:p>
            <a:pPr algn="ctr" fontAlgn="ctr" latinLnBrk="0"/>
            <a:r>
              <a:rPr lang="en-US" altLang="ko-KR" sz="1600" b="1" kern="0" dirty="0" smtClean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VPN Client Login </a:t>
            </a:r>
            <a:r>
              <a:rPr lang="ko-KR" altLang="en-US" sz="1600" b="1" kern="0" dirty="0" smtClean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화면</a:t>
            </a:r>
            <a:endParaRPr lang="en-US" altLang="ko-KR" sz="1600" b="1" kern="0" dirty="0">
              <a:solidFill>
                <a:prstClr val="white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Arial" panose="020B0604020202020204" pitchFamily="34" charset="0"/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4198701" y="3617935"/>
            <a:ext cx="5253015" cy="2691385"/>
            <a:chOff x="4386599" y="3105595"/>
            <a:chExt cx="5184576" cy="3342425"/>
          </a:xfrm>
        </p:grpSpPr>
        <p:grpSp>
          <p:nvGrpSpPr>
            <p:cNvPr id="14" name="그룹 13"/>
            <p:cNvGrpSpPr/>
            <p:nvPr/>
          </p:nvGrpSpPr>
          <p:grpSpPr>
            <a:xfrm>
              <a:off x="4386599" y="3401852"/>
              <a:ext cx="5184576" cy="3046168"/>
              <a:chOff x="5099646" y="3183197"/>
              <a:chExt cx="4594752" cy="3046168"/>
            </a:xfrm>
          </p:grpSpPr>
          <p:pic>
            <p:nvPicPr>
              <p:cNvPr id="8" name="그림 7"/>
              <p:cNvPicPr/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99646" y="3183197"/>
                <a:ext cx="4594752" cy="3046168"/>
              </a:xfrm>
              <a:prstGeom prst="rect">
                <a:avLst/>
              </a:prstGeom>
              <a:ln>
                <a:solidFill>
                  <a:srgbClr val="FFFFFF">
                    <a:lumMod val="85000"/>
                  </a:srgbClr>
                </a:solidFill>
              </a:ln>
            </p:spPr>
          </p:pic>
          <p:sp>
            <p:nvSpPr>
              <p:cNvPr id="13" name="직사각형 12"/>
              <p:cNvSpPr/>
              <p:nvPr/>
            </p:nvSpPr>
            <p:spPr>
              <a:xfrm>
                <a:off x="5241032" y="3861048"/>
                <a:ext cx="720080" cy="576064"/>
              </a:xfrm>
              <a:prstGeom prst="rect">
                <a:avLst/>
              </a:prstGeom>
              <a:noFill/>
              <a:ln w="28575">
                <a:solidFill>
                  <a:srgbClr val="FFFFFF">
                    <a:lumMod val="85000"/>
                  </a:srgbClr>
                </a:solidFill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000" b="1" smtClean="0">
                  <a:solidFill>
                    <a:schemeClr val="bg1"/>
                  </a:solidFill>
                  <a:latin typeface="Whitney-MediumItalic" pitchFamily="2" charset="0"/>
                </a:endParaRPr>
              </a:p>
            </p:txBody>
          </p:sp>
        </p:grpSp>
        <p:sp>
          <p:nvSpPr>
            <p:cNvPr id="19" name="직사각형 18"/>
            <p:cNvSpPr/>
            <p:nvPr/>
          </p:nvSpPr>
          <p:spPr>
            <a:xfrm>
              <a:off x="4386599" y="3105595"/>
              <a:ext cx="5184576" cy="375550"/>
            </a:xfrm>
            <a:prstGeom prst="rect">
              <a:avLst/>
            </a:prstGeom>
            <a:solidFill>
              <a:schemeClr val="tx1"/>
            </a:solidFill>
            <a:ln>
              <a:solidFill>
                <a:srgbClr val="FFFFFF">
                  <a:lumMod val="85000"/>
                </a:srgbClr>
              </a:solidFill>
            </a:ln>
          </p:spPr>
          <p:txBody>
            <a:bodyPr lIns="36000" tIns="36000" rIns="36000" bIns="36000" anchor="ctr"/>
            <a:lstStyle/>
            <a:p>
              <a:pPr algn="ctr" fontAlgn="ctr" latinLnBrk="0"/>
              <a:r>
                <a:rPr lang="en-US" altLang="ko-KR" sz="1600" b="1" kern="0" dirty="0" smtClean="0">
                  <a:solidFill>
                    <a:prstClr val="whit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anose="020B0604020202020204" pitchFamily="34" charset="0"/>
                </a:rPr>
                <a:t>VPN routing table</a:t>
              </a:r>
              <a:endParaRPr lang="en-US" altLang="ko-KR" sz="1600" b="1" kern="0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endParaRPr>
            </a:p>
          </p:txBody>
        </p:sp>
      </p:grpSp>
      <p:sp>
        <p:nvSpPr>
          <p:cNvPr id="21" name="직사각형 20"/>
          <p:cNvSpPr/>
          <p:nvPr/>
        </p:nvSpPr>
        <p:spPr>
          <a:xfrm>
            <a:off x="4198701" y="2177412"/>
            <a:ext cx="5253015" cy="302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lIns="36000" tIns="36000" rIns="36000" bIns="36000" anchor="ctr"/>
          <a:lstStyle/>
          <a:p>
            <a:pPr algn="ctr" fontAlgn="ctr" latinLnBrk="0"/>
            <a:r>
              <a:rPr lang="en-US" altLang="ko-KR" sz="1600" b="1" kern="0" dirty="0" smtClean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NCP Server </a:t>
            </a:r>
            <a:r>
              <a:rPr lang="ko-KR" altLang="en-US" sz="1600" b="1" kern="0" dirty="0" err="1" smtClean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비공인</a:t>
            </a:r>
            <a:r>
              <a:rPr lang="ko-KR" altLang="en-US" sz="1600" b="1" kern="0" dirty="0" smtClean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en-US" altLang="ko-KR" sz="1600" b="1" kern="0" dirty="0" smtClean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IP </a:t>
            </a:r>
            <a:r>
              <a:rPr lang="ko-KR" altLang="en-US" sz="1600" b="1" kern="0" dirty="0" smtClean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정보</a:t>
            </a:r>
            <a:endParaRPr lang="en-US" altLang="ko-KR" sz="1600" b="1" kern="0" dirty="0">
              <a:solidFill>
                <a:prstClr val="white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Arial" panose="020B0604020202020204" pitchFamily="34" charset="0"/>
            </a:endParaRPr>
          </a:p>
        </p:txBody>
      </p:sp>
      <p:cxnSp>
        <p:nvCxnSpPr>
          <p:cNvPr id="24" name="직선 화살표 연결선 23"/>
          <p:cNvCxnSpPr>
            <a:stCxn id="4" idx="1"/>
            <a:endCxn id="5" idx="3"/>
          </p:cNvCxnSpPr>
          <p:nvPr/>
        </p:nvCxnSpPr>
        <p:spPr>
          <a:xfrm flipH="1">
            <a:off x="1932687" y="1314086"/>
            <a:ext cx="58007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8623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115813" y="3135661"/>
            <a:ext cx="7120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[</a:t>
            </a:r>
            <a:r>
              <a:rPr lang="ko-KR" altLang="en-US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로그인</a:t>
            </a:r>
            <a:r>
              <a:rPr lang="en-US" altLang="ko-KR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]</a:t>
            </a:r>
            <a:endParaRPr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099575" y="3136906"/>
            <a:ext cx="8515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[</a:t>
            </a:r>
            <a:r>
              <a:rPr lang="ko-KR" altLang="en-US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공지사항</a:t>
            </a:r>
            <a:r>
              <a:rPr lang="en-US" altLang="ko-KR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]</a:t>
            </a:r>
            <a:endParaRPr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69240" y="6148289"/>
            <a:ext cx="26052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[</a:t>
            </a:r>
            <a:r>
              <a:rPr lang="ko-KR" altLang="en-US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회의실 예약 및 </a:t>
            </a:r>
            <a:r>
              <a:rPr lang="en-US" altLang="ko-KR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API</a:t>
            </a:r>
            <a:r>
              <a:rPr lang="ko-KR" altLang="en-US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통한 메일 발송</a:t>
            </a:r>
            <a:r>
              <a:rPr lang="en-US" altLang="ko-KR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]</a:t>
            </a:r>
            <a:endParaRPr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681192" y="6142093"/>
            <a:ext cx="16882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[CDN </a:t>
            </a:r>
            <a:r>
              <a:rPr lang="ko-KR" altLang="en-US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기반 회의실 등록</a:t>
            </a:r>
            <a:r>
              <a:rPr lang="en-US" altLang="ko-KR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]</a:t>
            </a:r>
            <a:endParaRPr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8" name="2019-08-01_notic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4977774" y="475986"/>
            <a:ext cx="4775545" cy="2686244"/>
          </a:xfrm>
          <a:prstGeom prst="rect">
            <a:avLst/>
          </a:prstGeom>
        </p:spPr>
      </p:pic>
      <p:pic>
        <p:nvPicPr>
          <p:cNvPr id="19" name="2019-08-01_login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33440" y="475986"/>
            <a:ext cx="4775544" cy="2686244"/>
          </a:xfrm>
          <a:prstGeom prst="rect">
            <a:avLst/>
          </a:prstGeom>
        </p:spPr>
      </p:pic>
      <p:pic>
        <p:nvPicPr>
          <p:cNvPr id="20" name="2019-08-01_mailer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34810" y="3456620"/>
            <a:ext cx="4774174" cy="2685473"/>
          </a:xfrm>
          <a:prstGeom prst="rect">
            <a:avLst/>
          </a:prstGeom>
        </p:spPr>
      </p:pic>
      <p:pic>
        <p:nvPicPr>
          <p:cNvPr id="21" name="2019-08-01_cdn">
            <a:hlinkClick r:id="" action="ppaction://media"/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4937536" y="3466479"/>
            <a:ext cx="4856020" cy="2665753"/>
          </a:xfrm>
          <a:prstGeom prst="rect">
            <a:avLst/>
          </a:prstGeom>
        </p:spPr>
      </p:pic>
      <p:sp>
        <p:nvSpPr>
          <p:cNvPr id="11" name="Rectangle 52"/>
          <p:cNvSpPr txBox="1">
            <a:spLocks noChangeArrowheads="1"/>
          </p:cNvSpPr>
          <p:nvPr/>
        </p:nvSpPr>
        <p:spPr>
          <a:xfrm>
            <a:off x="139547" y="14042"/>
            <a:ext cx="9454760" cy="39062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900" b="1" dirty="0" smtClean="0">
                <a:latin typeface="+mj-ea"/>
              </a:rPr>
              <a:t>4. </a:t>
            </a:r>
            <a:r>
              <a:rPr lang="ko-KR" altLang="en-US" sz="1900" b="1" dirty="0" smtClean="0">
                <a:latin typeface="+mj-ea"/>
              </a:rPr>
              <a:t>구현</a:t>
            </a:r>
            <a:endParaRPr lang="en-US" altLang="ko-KR" sz="1900" b="1" dirty="0" smtClean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767348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20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  <p:video>
              <p:cMediaNode vol="80000">
                <p:cTn id="25" fill="hold" display="0">
                  <p:stCondLst>
                    <p:cond delay="indefinite"/>
                  </p:stCondLst>
                </p:cTn>
                <p:tgtEl>
                  <p:spTgt spid="21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496" y="692696"/>
            <a:ext cx="9001000" cy="5299378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4376936" y="4581128"/>
            <a:ext cx="1080120" cy="360040"/>
          </a:xfrm>
          <a:prstGeom prst="rect">
            <a:avLst/>
          </a:prstGeom>
          <a:solidFill>
            <a:srgbClr val="4F81BD">
              <a:lumMod val="75000"/>
            </a:srgbClr>
          </a:solidFill>
          <a:ln>
            <a:noFill/>
          </a:ln>
        </p:spPr>
        <p:txBody>
          <a:bodyPr lIns="36000" tIns="36000" rIns="36000" bIns="36000" anchor="ctr"/>
          <a:lstStyle/>
          <a:p>
            <a:pPr algn="ctr" fontAlgn="ctr" latinLnBrk="0"/>
            <a:r>
              <a:rPr lang="en-US" altLang="ko-KR" sz="1200" b="1" kern="0" dirty="0" smtClean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Login 50</a:t>
            </a:r>
            <a:r>
              <a:rPr lang="ko-KR" altLang="en-US" sz="1200" b="1" kern="0" dirty="0" smtClean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회</a:t>
            </a:r>
            <a:endParaRPr lang="en-US" altLang="ko-KR" sz="1200" b="1" kern="0" dirty="0">
              <a:solidFill>
                <a:prstClr val="white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817096" y="4581128"/>
            <a:ext cx="864096" cy="360040"/>
          </a:xfrm>
          <a:prstGeom prst="rect">
            <a:avLst/>
          </a:prstGeom>
          <a:solidFill>
            <a:srgbClr val="4F81BD">
              <a:lumMod val="75000"/>
            </a:srgbClr>
          </a:solidFill>
          <a:ln>
            <a:noFill/>
          </a:ln>
        </p:spPr>
        <p:txBody>
          <a:bodyPr lIns="36000" tIns="36000" rIns="36000" bIns="36000" anchor="ctr"/>
          <a:lstStyle/>
          <a:p>
            <a:pPr algn="ctr" fontAlgn="ctr" latinLnBrk="0"/>
            <a:r>
              <a:rPr lang="ko-KR" altLang="en-US" sz="1200" b="1" kern="0" dirty="0" smtClean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조회</a:t>
            </a:r>
            <a:r>
              <a:rPr lang="en-US" altLang="ko-KR" sz="1200" b="1" kern="0" dirty="0" smtClean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 10</a:t>
            </a:r>
            <a:r>
              <a:rPr lang="ko-KR" altLang="en-US" sz="1200" b="1" kern="0" dirty="0" smtClean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회</a:t>
            </a:r>
            <a:endParaRPr lang="en-US" altLang="ko-KR" sz="1200" b="1" kern="0" dirty="0">
              <a:solidFill>
                <a:prstClr val="white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509128" y="3645024"/>
            <a:ext cx="864096" cy="360040"/>
          </a:xfrm>
          <a:prstGeom prst="rect">
            <a:avLst/>
          </a:prstGeom>
          <a:solidFill>
            <a:srgbClr val="4F81BD">
              <a:lumMod val="75000"/>
            </a:srgbClr>
          </a:solidFill>
          <a:ln>
            <a:noFill/>
          </a:ln>
        </p:spPr>
        <p:txBody>
          <a:bodyPr lIns="36000" tIns="36000" rIns="36000" bIns="36000" anchor="ctr"/>
          <a:lstStyle/>
          <a:p>
            <a:pPr algn="ctr" fontAlgn="ctr" latinLnBrk="0"/>
            <a:r>
              <a:rPr lang="ko-KR" altLang="en-US" sz="1200" b="1" kern="0" dirty="0" smtClean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조회</a:t>
            </a:r>
            <a:r>
              <a:rPr lang="en-US" altLang="ko-KR" sz="1200" b="1" kern="0" dirty="0" smtClean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 50</a:t>
            </a:r>
            <a:r>
              <a:rPr lang="ko-KR" altLang="en-US" sz="1200" b="1" kern="0" dirty="0" smtClean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회</a:t>
            </a:r>
            <a:endParaRPr lang="en-US" altLang="ko-KR" sz="1200" b="1" kern="0" dirty="0">
              <a:solidFill>
                <a:prstClr val="white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7791627" y="4386501"/>
            <a:ext cx="864096" cy="360040"/>
          </a:xfrm>
          <a:prstGeom prst="rect">
            <a:avLst/>
          </a:prstGeom>
          <a:solidFill>
            <a:srgbClr val="4F81BD">
              <a:lumMod val="75000"/>
            </a:srgbClr>
          </a:solidFill>
          <a:ln>
            <a:noFill/>
          </a:ln>
        </p:spPr>
        <p:txBody>
          <a:bodyPr lIns="36000" tIns="36000" rIns="36000" bIns="36000" anchor="ctr"/>
          <a:lstStyle/>
          <a:p>
            <a:pPr algn="ctr" fontAlgn="ctr" latinLnBrk="0"/>
            <a:r>
              <a:rPr lang="ko-KR" altLang="en-US" sz="1200" b="1" kern="0" dirty="0" smtClean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예약</a:t>
            </a:r>
            <a:r>
              <a:rPr lang="en-US" altLang="ko-KR" sz="1200" b="1" kern="0" dirty="0" smtClean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 10</a:t>
            </a:r>
            <a:r>
              <a:rPr lang="ko-KR" altLang="en-US" sz="1200" b="1" kern="0" dirty="0" smtClean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회</a:t>
            </a:r>
            <a:endParaRPr lang="en-US" altLang="ko-KR" sz="1200" b="1" kern="0" dirty="0">
              <a:solidFill>
                <a:prstClr val="white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655723" y="2876077"/>
            <a:ext cx="864096" cy="360040"/>
          </a:xfrm>
          <a:prstGeom prst="rect">
            <a:avLst/>
          </a:prstGeom>
          <a:solidFill>
            <a:srgbClr val="4F81BD">
              <a:lumMod val="75000"/>
            </a:srgbClr>
          </a:solidFill>
          <a:ln>
            <a:noFill/>
          </a:ln>
        </p:spPr>
        <p:txBody>
          <a:bodyPr lIns="36000" tIns="36000" rIns="36000" bIns="36000" anchor="ctr"/>
          <a:lstStyle/>
          <a:p>
            <a:pPr algn="ctr" fontAlgn="ctr" latinLnBrk="0"/>
            <a:r>
              <a:rPr lang="ko-KR" altLang="en-US" sz="1200" b="1" kern="0" dirty="0" smtClean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예약</a:t>
            </a:r>
            <a:r>
              <a:rPr lang="en-US" altLang="ko-KR" sz="1200" b="1" kern="0" dirty="0" smtClean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 50</a:t>
            </a:r>
            <a:r>
              <a:rPr lang="ko-KR" altLang="en-US" sz="1200" b="1" kern="0" dirty="0" smtClean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회</a:t>
            </a:r>
            <a:endParaRPr lang="en-US" altLang="ko-KR" sz="1200" b="1" kern="0" dirty="0">
              <a:solidFill>
                <a:prstClr val="white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3512840" y="5157192"/>
            <a:ext cx="1080120" cy="360040"/>
          </a:xfrm>
          <a:prstGeom prst="rect">
            <a:avLst/>
          </a:prstGeom>
          <a:solidFill>
            <a:srgbClr val="4F81BD">
              <a:lumMod val="75000"/>
            </a:srgbClr>
          </a:solidFill>
          <a:ln>
            <a:noFill/>
          </a:ln>
        </p:spPr>
        <p:txBody>
          <a:bodyPr lIns="36000" tIns="36000" rIns="36000" bIns="36000" anchor="ctr"/>
          <a:lstStyle/>
          <a:p>
            <a:pPr algn="ctr" fontAlgn="ctr" latinLnBrk="0"/>
            <a:r>
              <a:rPr lang="en-US" altLang="ko-KR" sz="1200" b="1" kern="0" dirty="0" smtClean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Login 10</a:t>
            </a:r>
            <a:r>
              <a:rPr lang="ko-KR" altLang="en-US" sz="1200" b="1" kern="0" dirty="0" smtClean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회</a:t>
            </a:r>
            <a:endParaRPr lang="en-US" altLang="ko-KR" sz="1200" b="1" kern="0" dirty="0">
              <a:solidFill>
                <a:prstClr val="white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1" name="Rectangle 52"/>
          <p:cNvSpPr txBox="1">
            <a:spLocks noChangeArrowheads="1"/>
          </p:cNvSpPr>
          <p:nvPr/>
        </p:nvSpPr>
        <p:spPr>
          <a:xfrm>
            <a:off x="139547" y="14042"/>
            <a:ext cx="9454760" cy="39062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900" b="1" dirty="0">
                <a:latin typeface="+mj-ea"/>
              </a:rPr>
              <a:t>5</a:t>
            </a:r>
            <a:r>
              <a:rPr lang="en-US" altLang="ko-KR" sz="1900" b="1" dirty="0" smtClean="0">
                <a:latin typeface="+mj-ea"/>
              </a:rPr>
              <a:t>. </a:t>
            </a:r>
            <a:r>
              <a:rPr lang="ko-KR" altLang="en-US" sz="1900" b="1" dirty="0" smtClean="0">
                <a:latin typeface="+mj-ea"/>
              </a:rPr>
              <a:t>성능 테스트</a:t>
            </a:r>
            <a:endParaRPr lang="en-US" altLang="ko-KR" sz="1900" b="1" dirty="0" smtClean="0">
              <a:latin typeface="+mj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894616" y="6030080"/>
            <a:ext cx="41167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[Local </a:t>
            </a:r>
            <a:r>
              <a:rPr lang="ko-KR" altLang="en-US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기반 </a:t>
            </a:r>
            <a:r>
              <a:rPr lang="en-US" altLang="ko-KR" sz="14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Webapp</a:t>
            </a:r>
            <a:r>
              <a:rPr lang="ko-KR" altLang="en-US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</a:t>
            </a:r>
            <a:r>
              <a:rPr lang="en-US" altLang="ko-KR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Scouter</a:t>
            </a:r>
            <a:r>
              <a:rPr lang="ko-KR" altLang="en-US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성능 모니터링 화면</a:t>
            </a:r>
            <a:r>
              <a:rPr lang="en-US" altLang="ko-KR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]</a:t>
            </a:r>
            <a:endParaRPr lang="ko-KR" altLang="en-US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38039" y="509105"/>
            <a:ext cx="97679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ko-KR" altLang="en-US" sz="1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기존 </a:t>
            </a:r>
            <a:r>
              <a:rPr lang="en-US" altLang="ko-KR" sz="1600" b="1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Local </a:t>
            </a:r>
            <a:r>
              <a:rPr lang="ko-KR" altLang="en-US" sz="1600" b="1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기반의 </a:t>
            </a:r>
            <a:r>
              <a:rPr lang="en-US" altLang="ko-KR" sz="1600" b="1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Webapp</a:t>
            </a:r>
            <a:r>
              <a:rPr lang="ko-KR" altLang="en-US" sz="1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에서 </a:t>
            </a:r>
            <a:r>
              <a:rPr lang="en-US" altLang="ko-KR" sz="1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Scouter APM </a:t>
            </a:r>
            <a:r>
              <a:rPr lang="ko-KR" altLang="en-US" sz="1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성능 모니터링 화면은 다음과 같습니다</a:t>
            </a:r>
            <a:r>
              <a:rPr lang="en-US" altLang="ko-KR" sz="1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endParaRPr lang="ko-KR" altLang="en-US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0042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942" y="836713"/>
            <a:ext cx="6227282" cy="5256583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1745353" y="4989902"/>
            <a:ext cx="1080120" cy="360040"/>
          </a:xfrm>
          <a:prstGeom prst="rect">
            <a:avLst/>
          </a:prstGeom>
          <a:solidFill>
            <a:srgbClr val="4F81BD">
              <a:lumMod val="75000"/>
            </a:srgbClr>
          </a:solidFill>
          <a:ln>
            <a:noFill/>
          </a:ln>
        </p:spPr>
        <p:txBody>
          <a:bodyPr lIns="36000" tIns="36000" rIns="36000" bIns="36000" anchor="ctr"/>
          <a:lstStyle/>
          <a:p>
            <a:pPr algn="ctr" fontAlgn="ctr" latinLnBrk="0"/>
            <a:r>
              <a:rPr lang="en-US" altLang="ko-KR" sz="1200" b="1" kern="0" dirty="0" smtClean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Login 10</a:t>
            </a:r>
            <a:r>
              <a:rPr lang="ko-KR" altLang="en-US" sz="1200" b="1" kern="0" dirty="0" smtClean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회</a:t>
            </a:r>
            <a:endParaRPr lang="en-US" altLang="ko-KR" sz="1200" b="1" kern="0" dirty="0">
              <a:solidFill>
                <a:prstClr val="white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005029" y="4989902"/>
            <a:ext cx="1080120" cy="360040"/>
          </a:xfrm>
          <a:prstGeom prst="rect">
            <a:avLst/>
          </a:prstGeom>
          <a:solidFill>
            <a:srgbClr val="4F81BD">
              <a:lumMod val="75000"/>
            </a:srgbClr>
          </a:solidFill>
          <a:ln>
            <a:noFill/>
          </a:ln>
        </p:spPr>
        <p:txBody>
          <a:bodyPr lIns="36000" tIns="36000" rIns="36000" bIns="36000" anchor="ctr"/>
          <a:lstStyle/>
          <a:p>
            <a:pPr algn="ctr" fontAlgn="ctr" latinLnBrk="0"/>
            <a:r>
              <a:rPr lang="en-US" altLang="ko-KR" sz="1200" b="1" kern="0" dirty="0" smtClean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Login 50</a:t>
            </a:r>
            <a:r>
              <a:rPr lang="ko-KR" altLang="en-US" sz="1200" b="1" kern="0" dirty="0" smtClean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회</a:t>
            </a:r>
            <a:endParaRPr lang="en-US" altLang="ko-KR" sz="1200" b="1" kern="0" dirty="0">
              <a:solidFill>
                <a:prstClr val="white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774245" y="4509121"/>
            <a:ext cx="903899" cy="360040"/>
          </a:xfrm>
          <a:prstGeom prst="rect">
            <a:avLst/>
          </a:prstGeom>
          <a:solidFill>
            <a:srgbClr val="4F81BD">
              <a:lumMod val="75000"/>
            </a:srgbClr>
          </a:solidFill>
          <a:ln>
            <a:noFill/>
          </a:ln>
        </p:spPr>
        <p:txBody>
          <a:bodyPr lIns="36000" tIns="36000" rIns="36000" bIns="36000" anchor="ctr"/>
          <a:lstStyle/>
          <a:p>
            <a:pPr algn="ctr" fontAlgn="ctr" latinLnBrk="0"/>
            <a:r>
              <a:rPr lang="ko-KR" altLang="en-US" sz="1200" b="1" kern="0" dirty="0" smtClean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조회</a:t>
            </a:r>
            <a:r>
              <a:rPr lang="en-US" altLang="ko-KR" sz="1200" b="1" kern="0" dirty="0" smtClean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 10</a:t>
            </a:r>
            <a:r>
              <a:rPr lang="ko-KR" altLang="en-US" sz="1200" b="1" kern="0" dirty="0" smtClean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회</a:t>
            </a:r>
            <a:endParaRPr lang="en-US" altLang="ko-KR" sz="1200" b="1" kern="0" dirty="0">
              <a:solidFill>
                <a:prstClr val="white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789946" y="4509121"/>
            <a:ext cx="891246" cy="360040"/>
          </a:xfrm>
          <a:prstGeom prst="rect">
            <a:avLst/>
          </a:prstGeom>
          <a:solidFill>
            <a:srgbClr val="4F81BD">
              <a:lumMod val="75000"/>
            </a:srgbClr>
          </a:solidFill>
          <a:ln>
            <a:noFill/>
          </a:ln>
        </p:spPr>
        <p:txBody>
          <a:bodyPr lIns="36000" tIns="36000" rIns="36000" bIns="36000" anchor="ctr"/>
          <a:lstStyle/>
          <a:p>
            <a:pPr algn="ctr" fontAlgn="ctr" latinLnBrk="0"/>
            <a:r>
              <a:rPr lang="ko-KR" altLang="en-US" sz="1200" b="1" kern="0" dirty="0" smtClean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조회</a:t>
            </a:r>
            <a:r>
              <a:rPr lang="en-US" altLang="ko-KR" sz="1200" b="1" kern="0" dirty="0" smtClean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 50</a:t>
            </a:r>
            <a:r>
              <a:rPr lang="ko-KR" altLang="en-US" sz="1200" b="1" kern="0" dirty="0" smtClean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회</a:t>
            </a:r>
            <a:endParaRPr lang="en-US" altLang="ko-KR" sz="1200" b="1" kern="0" dirty="0">
              <a:solidFill>
                <a:prstClr val="white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Arial" panose="020B0604020202020204" pitchFamily="34" charset="0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4159" y="908722"/>
            <a:ext cx="2043297" cy="5176002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7427572" y="4005065"/>
            <a:ext cx="840788" cy="360040"/>
          </a:xfrm>
          <a:prstGeom prst="rect">
            <a:avLst/>
          </a:prstGeom>
          <a:solidFill>
            <a:srgbClr val="4F81BD">
              <a:lumMod val="75000"/>
            </a:srgbClr>
          </a:solidFill>
          <a:ln>
            <a:noFill/>
          </a:ln>
        </p:spPr>
        <p:txBody>
          <a:bodyPr lIns="36000" tIns="36000" rIns="36000" bIns="36000" anchor="ctr"/>
          <a:lstStyle/>
          <a:p>
            <a:pPr algn="ctr" fontAlgn="ctr" latinLnBrk="0"/>
            <a:r>
              <a:rPr lang="ko-KR" altLang="en-US" sz="1200" b="1" kern="0" dirty="0" smtClean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예약</a:t>
            </a:r>
            <a:r>
              <a:rPr lang="en-US" altLang="ko-KR" sz="1200" b="1" kern="0" dirty="0" smtClean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 10</a:t>
            </a:r>
            <a:r>
              <a:rPr lang="ko-KR" altLang="en-US" sz="1200" b="1" kern="0" dirty="0" smtClean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회</a:t>
            </a:r>
            <a:endParaRPr lang="en-US" altLang="ko-KR" sz="1200" b="1" kern="0" dirty="0">
              <a:solidFill>
                <a:prstClr val="white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374843" y="4005065"/>
            <a:ext cx="826629" cy="360040"/>
          </a:xfrm>
          <a:prstGeom prst="rect">
            <a:avLst/>
          </a:prstGeom>
          <a:solidFill>
            <a:srgbClr val="4F81BD">
              <a:lumMod val="75000"/>
            </a:srgbClr>
          </a:solidFill>
          <a:ln>
            <a:noFill/>
          </a:ln>
        </p:spPr>
        <p:txBody>
          <a:bodyPr lIns="36000" tIns="36000" rIns="36000" bIns="36000" anchor="ctr"/>
          <a:lstStyle/>
          <a:p>
            <a:pPr algn="ctr" fontAlgn="ctr" latinLnBrk="0"/>
            <a:r>
              <a:rPr lang="ko-KR" altLang="en-US" sz="1200" b="1" kern="0" dirty="0" smtClean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예약</a:t>
            </a:r>
            <a:r>
              <a:rPr lang="en-US" altLang="ko-KR" sz="1200" b="1" kern="0" dirty="0" smtClean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 50</a:t>
            </a:r>
            <a:r>
              <a:rPr lang="ko-KR" altLang="en-US" sz="1200" b="1" kern="0" dirty="0" smtClean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회</a:t>
            </a:r>
            <a:endParaRPr lang="en-US" altLang="ko-KR" sz="1200" b="1" kern="0" dirty="0">
              <a:solidFill>
                <a:prstClr val="white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4974167" y="5589242"/>
            <a:ext cx="504056" cy="46928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dirty="0" smtClean="0">
              <a:solidFill>
                <a:schemeClr val="bg1"/>
              </a:solidFill>
              <a:latin typeface="Whitney-MediumItalic" pitchFamily="2" charset="0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5983541" y="5589242"/>
            <a:ext cx="504056" cy="46928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dirty="0" smtClean="0">
              <a:solidFill>
                <a:schemeClr val="bg1"/>
              </a:solidFill>
              <a:latin typeface="Whitney-MediumItalic" pitchFamily="2" charset="0"/>
            </a:endParaRPr>
          </a:p>
        </p:txBody>
      </p:sp>
      <p:cxnSp>
        <p:nvCxnSpPr>
          <p:cNvPr id="18" name="직선 화살표 연결선 17"/>
          <p:cNvCxnSpPr>
            <a:stCxn id="3" idx="2"/>
            <a:endCxn id="31" idx="0"/>
          </p:cNvCxnSpPr>
          <p:nvPr/>
        </p:nvCxnSpPr>
        <p:spPr>
          <a:xfrm>
            <a:off x="2285413" y="5349942"/>
            <a:ext cx="0" cy="2382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138039" y="509105"/>
            <a:ext cx="97679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en-US" altLang="ko-KR" sz="1600" b="1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NCP </a:t>
            </a:r>
            <a:r>
              <a:rPr lang="ko-KR" altLang="en-US" sz="1600" b="1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기반의 </a:t>
            </a:r>
            <a:r>
              <a:rPr lang="en-US" altLang="ko-KR" sz="1600" b="1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Webapp</a:t>
            </a:r>
            <a:r>
              <a:rPr lang="ko-KR" altLang="en-US" sz="1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에서 </a:t>
            </a:r>
            <a:r>
              <a:rPr lang="en-US" altLang="ko-KR" sz="1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Scouter APM </a:t>
            </a:r>
            <a:r>
              <a:rPr lang="ko-KR" altLang="en-US" sz="1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성능 모니터링 화면은 다음과 같습니다</a:t>
            </a:r>
            <a:r>
              <a:rPr lang="en-US" altLang="ko-KR" sz="1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endParaRPr lang="ko-KR" altLang="en-US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894616" y="6093296"/>
            <a:ext cx="41167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[Local </a:t>
            </a:r>
            <a:r>
              <a:rPr lang="ko-KR" altLang="en-US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기반 </a:t>
            </a:r>
            <a:r>
              <a:rPr lang="en-US" altLang="ko-KR" sz="14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Webapp</a:t>
            </a:r>
            <a:r>
              <a:rPr lang="ko-KR" altLang="en-US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</a:t>
            </a:r>
            <a:r>
              <a:rPr lang="en-US" altLang="ko-KR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Scouter</a:t>
            </a:r>
            <a:r>
              <a:rPr lang="ko-KR" altLang="en-US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성능 모니터링 화면</a:t>
            </a:r>
            <a:r>
              <a:rPr lang="en-US" altLang="ko-KR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]</a:t>
            </a:r>
            <a:endParaRPr lang="ko-KR" altLang="en-US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3295333" y="5592702"/>
            <a:ext cx="504056" cy="46928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dirty="0" smtClean="0">
              <a:solidFill>
                <a:schemeClr val="bg1"/>
              </a:solidFill>
              <a:latin typeface="Whitney-MediumItalic" pitchFamily="2" charset="0"/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2033385" y="5588159"/>
            <a:ext cx="504056" cy="46928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dirty="0" smtClean="0">
              <a:solidFill>
                <a:schemeClr val="bg1"/>
              </a:solidFill>
              <a:latin typeface="Whitney-MediumItalic" pitchFamily="2" charset="0"/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7599092" y="5588159"/>
            <a:ext cx="504056" cy="46928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dirty="0" smtClean="0">
              <a:solidFill>
                <a:schemeClr val="bg1"/>
              </a:solidFill>
              <a:latin typeface="Whitney-MediumItalic" pitchFamily="2" charset="0"/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8536130" y="5588159"/>
            <a:ext cx="504056" cy="46928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dirty="0" smtClean="0">
              <a:solidFill>
                <a:schemeClr val="bg1"/>
              </a:solidFill>
              <a:latin typeface="Whitney-MediumItalic" pitchFamily="2" charset="0"/>
            </a:endParaRPr>
          </a:p>
        </p:txBody>
      </p:sp>
      <p:cxnSp>
        <p:nvCxnSpPr>
          <p:cNvPr id="34" name="직선 화살표 연결선 33"/>
          <p:cNvCxnSpPr>
            <a:stCxn id="5" idx="2"/>
            <a:endCxn id="30" idx="0"/>
          </p:cNvCxnSpPr>
          <p:nvPr/>
        </p:nvCxnSpPr>
        <p:spPr>
          <a:xfrm>
            <a:off x="3545089" y="5349942"/>
            <a:ext cx="2272" cy="2427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/>
          <p:cNvCxnSpPr>
            <a:stCxn id="6" idx="2"/>
            <a:endCxn id="13" idx="0"/>
          </p:cNvCxnSpPr>
          <p:nvPr/>
        </p:nvCxnSpPr>
        <p:spPr>
          <a:xfrm>
            <a:off x="5226195" y="4869161"/>
            <a:ext cx="0" cy="7200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>
            <a:stCxn id="7" idx="2"/>
            <a:endCxn id="14" idx="0"/>
          </p:cNvCxnSpPr>
          <p:nvPr/>
        </p:nvCxnSpPr>
        <p:spPr>
          <a:xfrm>
            <a:off x="6235569" y="4869161"/>
            <a:ext cx="0" cy="7200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/>
          <p:cNvCxnSpPr>
            <a:stCxn id="9" idx="2"/>
            <a:endCxn id="32" idx="0"/>
          </p:cNvCxnSpPr>
          <p:nvPr/>
        </p:nvCxnSpPr>
        <p:spPr>
          <a:xfrm>
            <a:off x="7847966" y="4365105"/>
            <a:ext cx="3154" cy="12230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/>
          <p:cNvCxnSpPr>
            <a:stCxn id="10" idx="2"/>
            <a:endCxn id="33" idx="0"/>
          </p:cNvCxnSpPr>
          <p:nvPr/>
        </p:nvCxnSpPr>
        <p:spPr>
          <a:xfrm>
            <a:off x="8788158" y="4365105"/>
            <a:ext cx="0" cy="12230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2"/>
          <p:cNvSpPr txBox="1">
            <a:spLocks noChangeArrowheads="1"/>
          </p:cNvSpPr>
          <p:nvPr/>
        </p:nvSpPr>
        <p:spPr>
          <a:xfrm>
            <a:off x="139547" y="14042"/>
            <a:ext cx="9454760" cy="39062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900" b="1" dirty="0">
                <a:latin typeface="+mj-ea"/>
              </a:rPr>
              <a:t>5</a:t>
            </a:r>
            <a:r>
              <a:rPr lang="en-US" altLang="ko-KR" sz="1900" b="1" dirty="0" smtClean="0">
                <a:latin typeface="+mj-ea"/>
              </a:rPr>
              <a:t>. </a:t>
            </a:r>
            <a:r>
              <a:rPr lang="ko-KR" altLang="en-US" sz="1900" b="1" dirty="0" smtClean="0">
                <a:latin typeface="+mj-ea"/>
              </a:rPr>
              <a:t>성능 테스트</a:t>
            </a:r>
            <a:endParaRPr lang="en-US" altLang="ko-KR" sz="1900" b="1" dirty="0" smtClean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581291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6"/>
          <p:cNvGraphicFramePr>
            <a:graphicFrameLocks noGrp="1"/>
          </p:cNvGraphicFramePr>
          <p:nvPr>
            <p:extLst/>
          </p:nvPr>
        </p:nvGraphicFramePr>
        <p:xfrm>
          <a:off x="139547" y="1052354"/>
          <a:ext cx="2771097" cy="2316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6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345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916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구분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609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사양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609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65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i="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Local</a:t>
                      </a:r>
                      <a:endParaRPr lang="ko-KR" altLang="en-US" sz="1400" b="1" i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Intel</a:t>
                      </a:r>
                      <a:r>
                        <a:rPr lang="en-US" altLang="ko-KR" sz="1200" baseline="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Core i5-8250U</a:t>
                      </a:r>
                    </a:p>
                    <a:p>
                      <a:pPr algn="ctr"/>
                      <a:r>
                        <a:rPr lang="en-US" altLang="ko-KR" sz="1200" baseline="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24GB Memory</a:t>
                      </a:r>
                    </a:p>
                    <a:p>
                      <a:pPr algn="ctr"/>
                      <a:r>
                        <a:rPr lang="en-US" altLang="ko-KR" sz="1200" baseline="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256GB Disk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65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i="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Compact</a:t>
                      </a:r>
                      <a:r>
                        <a:rPr lang="en-US" altLang="ko-KR" sz="1400" b="1" i="0" baseline="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Server</a:t>
                      </a:r>
                      <a:endParaRPr lang="ko-KR" altLang="en-US" sz="1400" b="1" i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1200" b="0" kern="1200" baseline="0" dirty="0" smtClean="0">
                          <a:solidFill>
                            <a:schemeClr val="dk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vCPU 1</a:t>
                      </a:r>
                      <a:r>
                        <a:rPr lang="ko-KR" altLang="en-US" sz="1200" b="0" kern="1200" baseline="0" dirty="0" smtClean="0">
                          <a:solidFill>
                            <a:schemeClr val="dk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개</a:t>
                      </a:r>
                      <a:endParaRPr lang="en-US" altLang="ko-KR" sz="1200" b="0" kern="1200" baseline="0" dirty="0" smtClean="0">
                        <a:solidFill>
                          <a:schemeClr val="dk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1200" b="0" kern="1200" baseline="0" dirty="0" smtClean="0">
                          <a:solidFill>
                            <a:schemeClr val="dk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2GB Memory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1200" b="0" kern="1200" baseline="0" dirty="0" smtClean="0">
                          <a:solidFill>
                            <a:schemeClr val="dk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50GB Disk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398592"/>
                  </a:ext>
                </a:extLst>
              </a:tr>
              <a:tr h="5665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i="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Standard</a:t>
                      </a:r>
                      <a:r>
                        <a:rPr lang="en-US" altLang="ko-KR" sz="1400" b="1" i="0" baseline="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Server</a:t>
                      </a:r>
                      <a:endParaRPr lang="ko-KR" altLang="en-US" sz="1400" b="1" i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1200" b="0" kern="1200" baseline="0" dirty="0" smtClean="0">
                          <a:solidFill>
                            <a:schemeClr val="dk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vCPU 2</a:t>
                      </a:r>
                      <a:r>
                        <a:rPr lang="ko-KR" altLang="en-US" sz="1200" b="0" kern="1200" baseline="0" dirty="0" smtClean="0">
                          <a:solidFill>
                            <a:schemeClr val="dk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개</a:t>
                      </a:r>
                      <a:endParaRPr lang="en-US" altLang="ko-KR" sz="1200" b="0" kern="1200" baseline="0" dirty="0" smtClean="0">
                        <a:solidFill>
                          <a:schemeClr val="dk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1200" b="0" kern="1200" baseline="0" dirty="0" smtClean="0">
                          <a:solidFill>
                            <a:schemeClr val="dk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4GB Memory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1200" b="0" kern="1200" baseline="0" dirty="0" smtClean="0">
                          <a:solidFill>
                            <a:schemeClr val="dk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50GB Disk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1053155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63" t="46485" r="2092" b="42427"/>
          <a:stretch/>
        </p:blipFill>
        <p:spPr>
          <a:xfrm>
            <a:off x="3016351" y="1052354"/>
            <a:ext cx="6793196" cy="1356984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70" t="48464" r="2431" b="39058"/>
          <a:stretch/>
        </p:blipFill>
        <p:spPr>
          <a:xfrm>
            <a:off x="3014237" y="4609147"/>
            <a:ext cx="6768752" cy="1340020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4508961" y="2374818"/>
            <a:ext cx="37793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[Local</a:t>
            </a:r>
            <a:r>
              <a:rPr lang="ko-KR" altLang="en-US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에서의 성능테스트 결과 </a:t>
            </a:r>
            <a:r>
              <a:rPr lang="en-US" altLang="ko-KR" sz="14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Jmeter</a:t>
            </a:r>
            <a:r>
              <a:rPr lang="en-US" altLang="ko-KR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대시보드</a:t>
            </a:r>
            <a:r>
              <a:rPr lang="en-US" altLang="ko-KR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]</a:t>
            </a:r>
            <a:endParaRPr lang="ko-KR" altLang="en-US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074682" y="5940215"/>
            <a:ext cx="46875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[Standard Server</a:t>
            </a:r>
            <a:r>
              <a:rPr lang="ko-KR" altLang="en-US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에서의 성능테스트 결과 </a:t>
            </a:r>
            <a:r>
              <a:rPr lang="en-US" altLang="ko-KR" sz="1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Jmeter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대시보드</a:t>
            </a:r>
            <a:r>
              <a:rPr lang="en-US" altLang="ko-KR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]</a:t>
            </a:r>
            <a:endParaRPr lang="ko-KR" altLang="en-US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220108" y="1694063"/>
            <a:ext cx="576063" cy="35269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b="1" smtClean="0">
              <a:solidFill>
                <a:schemeClr val="bg1"/>
              </a:solidFill>
              <a:latin typeface="Whitney-MediumItalic" pitchFamily="2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293788" y="5244988"/>
            <a:ext cx="558480" cy="3600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b="1" smtClean="0">
              <a:solidFill>
                <a:schemeClr val="bg1"/>
              </a:solidFill>
              <a:latin typeface="Whitney-MediumItalic" pitchFamily="2" charset="0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8172436" y="1666968"/>
            <a:ext cx="720080" cy="35396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b="1" smtClean="0">
              <a:solidFill>
                <a:schemeClr val="bg1"/>
              </a:solidFill>
              <a:latin typeface="Whitney-MediumItalic" pitchFamily="2" charset="0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8024701" y="5219165"/>
            <a:ext cx="720080" cy="3600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b="1" smtClean="0">
              <a:solidFill>
                <a:schemeClr val="bg1"/>
              </a:solidFill>
              <a:latin typeface="Whitney-MediumItalic" pitchFamily="2" charset="0"/>
            </a:endParaRPr>
          </a:p>
        </p:txBody>
      </p:sp>
      <p:graphicFrame>
        <p:nvGraphicFramePr>
          <p:cNvPr id="14" name="표 13"/>
          <p:cNvGraphicFramePr>
            <a:graphicFrameLocks noGrp="1"/>
          </p:cNvGraphicFramePr>
          <p:nvPr>
            <p:extLst/>
          </p:nvPr>
        </p:nvGraphicFramePr>
        <p:xfrm>
          <a:off x="138039" y="3801477"/>
          <a:ext cx="2772605" cy="21476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014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711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요청 </a:t>
                      </a:r>
                      <a:r>
                        <a:rPr lang="ko-KR" altLang="en-US" sz="1400" b="1" dirty="0" err="1" smtClean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메소드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609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스레드 수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609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85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i="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Login</a:t>
                      </a:r>
                      <a:endParaRPr lang="ko-KR" altLang="en-US" sz="1400" b="1" i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aseline="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50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85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i="0" dirty="0" err="1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메인페이지</a:t>
                      </a:r>
                      <a:r>
                        <a:rPr lang="ko-KR" altLang="en-US" sz="1400" b="1" i="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조회</a:t>
                      </a:r>
                      <a:endParaRPr lang="ko-KR" altLang="en-US" sz="1400" b="1" i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1200" b="0" kern="1200" baseline="0" dirty="0" smtClean="0">
                          <a:solidFill>
                            <a:schemeClr val="dk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50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398592"/>
                  </a:ext>
                </a:extLst>
              </a:tr>
              <a:tr h="3685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i="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공지사항 작성</a:t>
                      </a:r>
                      <a:endParaRPr lang="ko-KR" altLang="en-US" sz="1400" b="1" i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1200" b="0" kern="1200" baseline="0" dirty="0" smtClean="0">
                          <a:solidFill>
                            <a:schemeClr val="dk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50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1053155"/>
                  </a:ext>
                </a:extLst>
              </a:tr>
              <a:tr h="36857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i="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예약 현황 조회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1200" b="0" kern="1200" baseline="0" dirty="0" smtClean="0">
                          <a:solidFill>
                            <a:schemeClr val="dk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50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8510830"/>
                  </a:ext>
                </a:extLst>
              </a:tr>
              <a:tr h="3685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i="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예약 수행</a:t>
                      </a:r>
                      <a:endParaRPr lang="ko-KR" altLang="en-US" sz="1400" b="1" i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1200" b="0" kern="1200" baseline="0" dirty="0" smtClean="0">
                          <a:solidFill>
                            <a:schemeClr val="dk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50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712618"/>
                  </a:ext>
                </a:extLst>
              </a:tr>
            </a:tbl>
          </a:graphicData>
        </a:graphic>
      </p:graphicFrame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32" t="46850" r="2347" b="40823"/>
          <a:stretch/>
        </p:blipFill>
        <p:spPr>
          <a:xfrm>
            <a:off x="3014237" y="2833933"/>
            <a:ext cx="6787743" cy="1364307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  <p:sp>
        <p:nvSpPr>
          <p:cNvPr id="16" name="직사각형 15"/>
          <p:cNvSpPr/>
          <p:nvPr/>
        </p:nvSpPr>
        <p:spPr>
          <a:xfrm>
            <a:off x="8052484" y="3513618"/>
            <a:ext cx="720080" cy="35396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b="1" smtClean="0">
              <a:solidFill>
                <a:schemeClr val="bg1"/>
              </a:solidFill>
              <a:latin typeface="Whitney-MediumItalic" pitchFamily="2" charset="0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5277764" y="3513618"/>
            <a:ext cx="510840" cy="35396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b="1" smtClean="0">
              <a:solidFill>
                <a:schemeClr val="bg1"/>
              </a:solidFill>
              <a:latin typeface="Whitney-MediumItalic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032137" y="4160803"/>
            <a:ext cx="47519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[Compact Server</a:t>
            </a:r>
            <a:r>
              <a:rPr lang="ko-KR" altLang="en-US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에서의 성능테스트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결과  </a:t>
            </a:r>
            <a:r>
              <a:rPr lang="en-US" altLang="ko-KR" sz="14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Jmeter</a:t>
            </a:r>
            <a:r>
              <a:rPr lang="ko-KR" altLang="en-US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대시보드</a:t>
            </a:r>
            <a:r>
              <a:rPr lang="en-US" altLang="ko-KR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]</a:t>
            </a:r>
            <a:endParaRPr lang="ko-KR" altLang="en-US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38039" y="509105"/>
            <a:ext cx="95410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ko-KR" altLang="en-US" sz="1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기존 </a:t>
            </a:r>
            <a:r>
              <a:rPr lang="en-US" altLang="ko-KR" sz="1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Local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환경과 </a:t>
            </a:r>
            <a:r>
              <a:rPr lang="en-US" altLang="ko-KR" sz="1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NCP </a:t>
            </a:r>
            <a:r>
              <a:rPr lang="ko-KR" altLang="en-US" sz="1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환경에서 성능테스트를 수행</a:t>
            </a:r>
            <a:r>
              <a:rPr lang="en-US" altLang="ko-KR" sz="1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sz="1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비교하였고</a:t>
            </a:r>
            <a:r>
              <a:rPr lang="en-US" altLang="ko-KR" sz="1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  <a:r>
              <a:rPr lang="ko-KR" altLang="en-US" sz="1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응답시간과 </a:t>
            </a:r>
            <a:r>
              <a:rPr lang="en-US" altLang="ko-KR" sz="1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TPS</a:t>
            </a:r>
            <a:r>
              <a:rPr lang="ko-KR" altLang="en-US" sz="1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정보는 다음과 같습니다</a:t>
            </a:r>
            <a:r>
              <a:rPr lang="en-US" altLang="ko-KR" sz="1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0" name="Rectangle 52"/>
          <p:cNvSpPr txBox="1">
            <a:spLocks noChangeArrowheads="1"/>
          </p:cNvSpPr>
          <p:nvPr/>
        </p:nvSpPr>
        <p:spPr>
          <a:xfrm>
            <a:off x="139547" y="14042"/>
            <a:ext cx="9454760" cy="39062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900" b="1" dirty="0">
                <a:latin typeface="+mj-ea"/>
              </a:rPr>
              <a:t>5</a:t>
            </a:r>
            <a:r>
              <a:rPr lang="en-US" altLang="ko-KR" sz="1900" b="1" dirty="0" smtClean="0">
                <a:latin typeface="+mj-ea"/>
              </a:rPr>
              <a:t>. </a:t>
            </a:r>
            <a:r>
              <a:rPr lang="ko-KR" altLang="en-US" sz="1900" b="1" dirty="0" smtClean="0">
                <a:latin typeface="+mj-ea"/>
              </a:rPr>
              <a:t>성능 테스트</a:t>
            </a:r>
            <a:endParaRPr lang="en-US" altLang="ko-KR" sz="1900" b="1" dirty="0" smtClean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73644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2"/>
          <p:cNvSpPr txBox="1">
            <a:spLocks noChangeArrowheads="1"/>
          </p:cNvSpPr>
          <p:nvPr/>
        </p:nvSpPr>
        <p:spPr>
          <a:xfrm>
            <a:off x="139547" y="14042"/>
            <a:ext cx="9454760" cy="39062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900" b="1" dirty="0" smtClean="0">
                <a:latin typeface="+mj-ea"/>
              </a:rPr>
              <a:t>6. </a:t>
            </a:r>
            <a:r>
              <a:rPr lang="ko-KR" altLang="en-US" sz="1900" b="1" dirty="0" smtClean="0">
                <a:latin typeface="+mj-ea"/>
              </a:rPr>
              <a:t>비용 예측</a:t>
            </a:r>
            <a:endParaRPr lang="en-US" altLang="ko-KR" sz="1900" b="1" dirty="0" smtClean="0">
              <a:latin typeface="+mj-ea"/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3736699"/>
              </p:ext>
            </p:extLst>
          </p:nvPr>
        </p:nvGraphicFramePr>
        <p:xfrm>
          <a:off x="143333" y="1242160"/>
          <a:ext cx="6300109" cy="48306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2787">
                  <a:extLst>
                    <a:ext uri="{9D8B030D-6E8A-4147-A177-3AD203B41FA5}">
                      <a16:colId xmlns:a16="http://schemas.microsoft.com/office/drawing/2014/main" val="414382218"/>
                    </a:ext>
                  </a:extLst>
                </a:gridCol>
                <a:gridCol w="754794">
                  <a:extLst>
                    <a:ext uri="{9D8B030D-6E8A-4147-A177-3AD203B41FA5}">
                      <a16:colId xmlns:a16="http://schemas.microsoft.com/office/drawing/2014/main" val="2575813296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1152643813"/>
                    </a:ext>
                  </a:extLst>
                </a:gridCol>
                <a:gridCol w="1533894">
                  <a:extLst>
                    <a:ext uri="{9D8B030D-6E8A-4147-A177-3AD203B41FA5}">
                      <a16:colId xmlns:a16="http://schemas.microsoft.com/office/drawing/2014/main" val="4124142183"/>
                    </a:ext>
                  </a:extLst>
                </a:gridCol>
                <a:gridCol w="770362">
                  <a:extLst>
                    <a:ext uri="{9D8B030D-6E8A-4147-A177-3AD203B41FA5}">
                      <a16:colId xmlns:a16="http://schemas.microsoft.com/office/drawing/2014/main" val="3186239770"/>
                    </a:ext>
                  </a:extLst>
                </a:gridCol>
                <a:gridCol w="518964">
                  <a:extLst>
                    <a:ext uri="{9D8B030D-6E8A-4147-A177-3AD203B41FA5}">
                      <a16:colId xmlns:a16="http://schemas.microsoft.com/office/drawing/2014/main" val="4289614997"/>
                    </a:ext>
                  </a:extLst>
                </a:gridCol>
                <a:gridCol w="489148">
                  <a:extLst>
                    <a:ext uri="{9D8B030D-6E8A-4147-A177-3AD203B41FA5}">
                      <a16:colId xmlns:a16="http://schemas.microsoft.com/office/drawing/2014/main" val="3809760894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20009833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상품</a:t>
                      </a:r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과</a:t>
                      </a:r>
                      <a:r>
                        <a:rPr lang="ko-KR" altLang="en-US" sz="1000" baseline="0" dirty="0" err="1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금</a:t>
                      </a:r>
                      <a:r>
                        <a:rPr lang="ko-KR" altLang="en-US" sz="100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항목</a:t>
                      </a:r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리전</a:t>
                      </a:r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스펙</a:t>
                      </a:r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단가</a:t>
                      </a:r>
                      <a:r>
                        <a:rPr lang="en-US" altLang="ko-KR" sz="10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10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원</a:t>
                      </a:r>
                      <a:r>
                        <a:rPr lang="en-US" altLang="ko-KR" sz="10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수량</a:t>
                      </a:r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단위</a:t>
                      </a:r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요금</a:t>
                      </a:r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620796"/>
                  </a:ext>
                </a:extLst>
              </a:tr>
              <a:tr h="292749"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10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Server</a:t>
                      </a:r>
                      <a:endParaRPr lang="ko-KR" altLang="en-US" sz="10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Compact</a:t>
                      </a:r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한국</a:t>
                      </a:r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OS:</a:t>
                      </a:r>
                      <a:r>
                        <a:rPr lang="en-US" altLang="ko-KR" sz="80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Linux / SSD / vCPU 1</a:t>
                      </a:r>
                      <a:r>
                        <a:rPr lang="ko-KR" altLang="en-US" sz="80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개</a:t>
                      </a:r>
                      <a:r>
                        <a:rPr lang="en-US" altLang="ko-KR" sz="80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80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메모리 </a:t>
                      </a:r>
                      <a:r>
                        <a:rPr lang="en-US" altLang="ko-KR" sz="80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2GB, SSD 50GB</a:t>
                      </a:r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34,000</a:t>
                      </a:r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6</a:t>
                      </a:r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8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대</a:t>
                      </a:r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204,000</a:t>
                      </a:r>
                      <a:r>
                        <a:rPr lang="ko-KR" altLang="en-US" sz="8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원</a:t>
                      </a:r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93708439"/>
                  </a:ext>
                </a:extLst>
              </a:tr>
              <a:tr h="188687">
                <a:tc vMerge="1"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algn="r" latinLnBrk="1"/>
                      <a:r>
                        <a:rPr lang="en-US" altLang="ko-KR" sz="8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Server </a:t>
                      </a:r>
                      <a:r>
                        <a:rPr lang="ko-KR" altLang="en-US" sz="8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총 요금</a:t>
                      </a:r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204,000</a:t>
                      </a:r>
                      <a:r>
                        <a:rPr lang="ko-KR" altLang="en-US" sz="8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원</a:t>
                      </a:r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74136382"/>
                  </a:ext>
                </a:extLst>
              </a:tr>
              <a:tr h="188687">
                <a:tc rowSpan="4">
                  <a:txBody>
                    <a:bodyPr/>
                    <a:lstStyle/>
                    <a:p>
                      <a:pPr latinLnBrk="1"/>
                      <a:r>
                        <a:rPr lang="en-US" altLang="ko-KR" sz="10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Network</a:t>
                      </a:r>
                      <a:endParaRPr lang="ko-KR" altLang="en-US" sz="10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공인</a:t>
                      </a:r>
                      <a:r>
                        <a:rPr lang="en-US" altLang="ko-KR" sz="8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IP</a:t>
                      </a:r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한국</a:t>
                      </a:r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공인</a:t>
                      </a:r>
                      <a:r>
                        <a:rPr lang="en-US" altLang="ko-KR" sz="8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IP: 1</a:t>
                      </a:r>
                      <a:r>
                        <a:rPr lang="ko-KR" altLang="en-US" sz="8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개</a:t>
                      </a:r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4,032</a:t>
                      </a:r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8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개</a:t>
                      </a:r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4,032</a:t>
                      </a:r>
                      <a:r>
                        <a:rPr lang="ko-KR" altLang="en-US" sz="8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원</a:t>
                      </a:r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6392484"/>
                  </a:ext>
                </a:extLst>
              </a:tr>
              <a:tr h="292749">
                <a:tc vMerge="1"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Load Balancer</a:t>
                      </a:r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한국</a:t>
                      </a:r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Load</a:t>
                      </a:r>
                      <a:r>
                        <a:rPr lang="en-US" altLang="ko-KR" sz="80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Balancer : 2</a:t>
                      </a:r>
                      <a:r>
                        <a:rPr lang="ko-KR" altLang="en-US" sz="80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대</a:t>
                      </a:r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18,720</a:t>
                      </a:r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8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대</a:t>
                      </a:r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37,440</a:t>
                      </a:r>
                      <a:r>
                        <a:rPr lang="ko-KR" altLang="en-US" sz="8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원</a:t>
                      </a:r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08979689"/>
                  </a:ext>
                </a:extLst>
              </a:tr>
              <a:tr h="292749">
                <a:tc vMerge="1"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네트워크</a:t>
                      </a:r>
                      <a:r>
                        <a:rPr lang="en-US" altLang="ko-KR" sz="80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80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사용량</a:t>
                      </a:r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한국</a:t>
                      </a:r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네트워크 사용량 </a:t>
                      </a:r>
                      <a:r>
                        <a:rPr lang="en-US" altLang="ko-KR" sz="8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: 20GB</a:t>
                      </a:r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</a:t>
                      </a:r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20</a:t>
                      </a:r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GB</a:t>
                      </a:r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</a:t>
                      </a:r>
                      <a:r>
                        <a:rPr lang="ko-KR" altLang="en-US" sz="8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원</a:t>
                      </a:r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2327897"/>
                  </a:ext>
                </a:extLst>
              </a:tr>
              <a:tr h="236495">
                <a:tc vMerge="1"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algn="r" latinLnBrk="1"/>
                      <a:r>
                        <a:rPr lang="en-US" altLang="ko-KR" sz="8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Network </a:t>
                      </a:r>
                      <a:r>
                        <a:rPr lang="ko-KR" altLang="en-US" sz="8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총 요금</a:t>
                      </a:r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41,472</a:t>
                      </a:r>
                      <a:r>
                        <a:rPr lang="ko-KR" altLang="en-US" sz="8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원</a:t>
                      </a:r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05113270"/>
                  </a:ext>
                </a:extLst>
              </a:tr>
              <a:tr h="188687">
                <a:tc rowSpan="3">
                  <a:txBody>
                    <a:bodyPr/>
                    <a:lstStyle/>
                    <a:p>
                      <a:pPr latinLnBrk="1"/>
                      <a:r>
                        <a:rPr lang="en-US" altLang="ko-KR" sz="10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CDN</a:t>
                      </a:r>
                      <a:endParaRPr lang="ko-KR" altLang="en-US" sz="10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사용량</a:t>
                      </a:r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한국</a:t>
                      </a:r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사용량 </a:t>
                      </a:r>
                      <a:r>
                        <a:rPr lang="en-US" altLang="ko-KR" sz="8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: 21GB</a:t>
                      </a:r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90</a:t>
                      </a:r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21</a:t>
                      </a:r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GB</a:t>
                      </a:r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1,890</a:t>
                      </a:r>
                      <a:r>
                        <a:rPr lang="ko-KR" altLang="en-US" sz="8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원</a:t>
                      </a:r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24523078"/>
                  </a:ext>
                </a:extLst>
              </a:tr>
              <a:tr h="188687">
                <a:tc vMerge="1"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err="1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요청수</a:t>
                      </a:r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한국</a:t>
                      </a:r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err="1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요청수</a:t>
                      </a:r>
                      <a:r>
                        <a:rPr lang="ko-KR" altLang="en-US" sz="8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en-US" altLang="ko-KR" sz="8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: 10000</a:t>
                      </a:r>
                      <a:r>
                        <a:rPr lang="ko-KR" altLang="en-US" sz="8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건</a:t>
                      </a:r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0.001</a:t>
                      </a:r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10000</a:t>
                      </a:r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8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건</a:t>
                      </a:r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10</a:t>
                      </a:r>
                      <a:r>
                        <a:rPr lang="ko-KR" altLang="en-US" sz="8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원</a:t>
                      </a:r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650067"/>
                  </a:ext>
                </a:extLst>
              </a:tr>
              <a:tr h="188687">
                <a:tc vMerge="1"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algn="r" latinLnBrk="1"/>
                      <a:r>
                        <a:rPr lang="en-US" altLang="ko-KR" sz="8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CDN</a:t>
                      </a:r>
                      <a:r>
                        <a:rPr lang="en-US" altLang="ko-KR" sz="80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80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총 요금</a:t>
                      </a:r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1,900</a:t>
                      </a:r>
                      <a:r>
                        <a:rPr lang="ko-KR" altLang="en-US" sz="8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원</a:t>
                      </a:r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1681528"/>
                  </a:ext>
                </a:extLst>
              </a:tr>
              <a:tr h="2965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File</a:t>
                      </a:r>
                      <a:r>
                        <a:rPr lang="en-US" altLang="ko-KR" sz="1000" b="1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Safer</a:t>
                      </a:r>
                      <a:endParaRPr lang="ko-KR" altLang="en-US" sz="10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월 진단 횟수</a:t>
                      </a:r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한국</a:t>
                      </a:r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월 진단 횟수</a:t>
                      </a:r>
                      <a:r>
                        <a:rPr lang="en-US" altLang="ko-KR" sz="80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(Hash Filter):25</a:t>
                      </a:r>
                      <a:r>
                        <a:rPr lang="ko-KR" altLang="en-US" sz="80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건</a:t>
                      </a:r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8</a:t>
                      </a:r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25</a:t>
                      </a:r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8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건</a:t>
                      </a:r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200</a:t>
                      </a:r>
                      <a:r>
                        <a:rPr lang="ko-KR" altLang="en-US" sz="8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원</a:t>
                      </a:r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41281838"/>
                  </a:ext>
                </a:extLst>
              </a:tr>
              <a:tr h="2129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SSL VPN</a:t>
                      </a:r>
                      <a:endParaRPr lang="ko-KR" altLang="en-US" sz="10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User ID </a:t>
                      </a:r>
                      <a:r>
                        <a:rPr lang="ko-KR" altLang="en-US" sz="8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수</a:t>
                      </a:r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한국</a:t>
                      </a:r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등록할 </a:t>
                      </a:r>
                      <a:r>
                        <a:rPr lang="en-US" altLang="ko-KR" sz="8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User ID</a:t>
                      </a:r>
                      <a:r>
                        <a:rPr lang="en-US" altLang="ko-KR" sz="80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80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수 </a:t>
                      </a:r>
                      <a:r>
                        <a:rPr lang="en-US" altLang="ko-KR" sz="80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: 3</a:t>
                      </a:r>
                      <a:r>
                        <a:rPr lang="ko-KR" altLang="en-US" sz="80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개</a:t>
                      </a:r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3,000</a:t>
                      </a:r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8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개</a:t>
                      </a:r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9,000</a:t>
                      </a:r>
                      <a:r>
                        <a:rPr lang="ko-KR" altLang="en-US" sz="8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원</a:t>
                      </a:r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9143991"/>
                  </a:ext>
                </a:extLst>
              </a:tr>
              <a:tr h="187324">
                <a:tc rowSpan="4">
                  <a:txBody>
                    <a:bodyPr/>
                    <a:lstStyle/>
                    <a:p>
                      <a:pPr latinLnBrk="1"/>
                      <a:r>
                        <a:rPr lang="en-US" altLang="ko-KR" sz="10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Object Storage</a:t>
                      </a:r>
                      <a:endParaRPr lang="ko-KR" altLang="en-US" sz="10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데이터 저장량</a:t>
                      </a:r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한국</a:t>
                      </a:r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데이터 저장량 </a:t>
                      </a:r>
                      <a:r>
                        <a:rPr lang="en-US" altLang="ko-KR" sz="8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: 1GB</a:t>
                      </a:r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28</a:t>
                      </a:r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GB</a:t>
                      </a:r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28</a:t>
                      </a:r>
                      <a:r>
                        <a:rPr lang="ko-KR" altLang="en-US" sz="8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원</a:t>
                      </a:r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38858027"/>
                  </a:ext>
                </a:extLst>
              </a:tr>
              <a:tr h="392177">
                <a:tc vMerge="1"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API </a:t>
                      </a:r>
                      <a:r>
                        <a:rPr lang="ko-KR" altLang="en-US" sz="800" dirty="0" err="1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호출수</a:t>
                      </a:r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한국</a:t>
                      </a:r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API</a:t>
                      </a:r>
                      <a:r>
                        <a:rPr lang="en-US" altLang="ko-KR" sz="80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800" baseline="0" dirty="0" err="1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호출수</a:t>
                      </a:r>
                      <a:r>
                        <a:rPr lang="ko-KR" altLang="en-US" sz="80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en-US" altLang="ko-KR" sz="80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(PUT, COPY, POST </a:t>
                      </a:r>
                      <a:r>
                        <a:rPr lang="ko-KR" altLang="en-US" sz="80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또는 </a:t>
                      </a:r>
                      <a:r>
                        <a:rPr lang="en-US" altLang="ko-KR" sz="80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LIST </a:t>
                      </a:r>
                      <a:r>
                        <a:rPr lang="ko-KR" altLang="en-US" sz="80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요청</a:t>
                      </a:r>
                      <a:r>
                        <a:rPr lang="en-US" altLang="ko-KR" sz="80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 : 10000</a:t>
                      </a:r>
                      <a:r>
                        <a:rPr lang="ko-KR" altLang="en-US" sz="80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건</a:t>
                      </a:r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0.005</a:t>
                      </a:r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10000</a:t>
                      </a:r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8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건</a:t>
                      </a:r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45</a:t>
                      </a:r>
                      <a:r>
                        <a:rPr lang="ko-KR" altLang="en-US" sz="8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원</a:t>
                      </a:r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58699368"/>
                  </a:ext>
                </a:extLst>
              </a:tr>
              <a:tr h="292749">
                <a:tc vMerge="1"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API </a:t>
                      </a:r>
                      <a:r>
                        <a:rPr lang="ko-KR" altLang="en-US" sz="800" dirty="0" err="1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호출수</a:t>
                      </a:r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한국</a:t>
                      </a:r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API </a:t>
                      </a:r>
                      <a:r>
                        <a:rPr lang="ko-KR" altLang="en-US" sz="800" dirty="0" err="1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호출수</a:t>
                      </a:r>
                      <a:r>
                        <a:rPr lang="ko-KR" altLang="en-US" sz="8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en-US" altLang="ko-KR" sz="8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(GET</a:t>
                      </a:r>
                      <a:r>
                        <a:rPr lang="en-US" altLang="ko-KR" sz="80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80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및 기타 모든 요청</a:t>
                      </a:r>
                      <a:r>
                        <a:rPr lang="en-US" altLang="ko-KR" sz="80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 : 10000</a:t>
                      </a:r>
                      <a:r>
                        <a:rPr lang="ko-KR" altLang="en-US" sz="80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건</a:t>
                      </a:r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</a:t>
                      </a:r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10000</a:t>
                      </a:r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8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건</a:t>
                      </a:r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r>
                        <a:rPr lang="ko-KR" altLang="en-US" sz="8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원</a:t>
                      </a:r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16721420"/>
                  </a:ext>
                </a:extLst>
              </a:tr>
              <a:tr h="188687">
                <a:tc vMerge="1"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algn="r" latinLnBrk="1"/>
                      <a:r>
                        <a:rPr lang="en-US" altLang="ko-KR" sz="8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Object Storage</a:t>
                      </a:r>
                      <a:r>
                        <a:rPr lang="en-US" altLang="ko-KR" sz="80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80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총 요금</a:t>
                      </a:r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77</a:t>
                      </a:r>
                      <a:r>
                        <a:rPr lang="ko-KR" altLang="en-US" sz="8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원</a:t>
                      </a:r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76067591"/>
                  </a:ext>
                </a:extLst>
              </a:tr>
              <a:tr h="34597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Outbound</a:t>
                      </a:r>
                      <a:r>
                        <a:rPr lang="en-US" altLang="ko-KR" sz="1000" b="1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Mailer</a:t>
                      </a:r>
                      <a:endParaRPr lang="ko-KR" altLang="en-US" sz="10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알림</a:t>
                      </a:r>
                      <a:r>
                        <a:rPr lang="ko-KR" altLang="en-US" sz="80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메일</a:t>
                      </a:r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한국</a:t>
                      </a:r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알림 메일 </a:t>
                      </a:r>
                      <a:r>
                        <a:rPr lang="en-US" altLang="ko-KR" sz="8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: 3600</a:t>
                      </a:r>
                      <a:r>
                        <a:rPr lang="ko-KR" altLang="en-US" sz="8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건</a:t>
                      </a:r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0.45</a:t>
                      </a:r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3600</a:t>
                      </a:r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8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건</a:t>
                      </a:r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1,170</a:t>
                      </a:r>
                      <a:r>
                        <a:rPr lang="ko-KR" altLang="en-US" sz="8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원</a:t>
                      </a:r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2612474"/>
                  </a:ext>
                </a:extLst>
              </a:tr>
            </a:tbl>
          </a:graphicData>
        </a:graphic>
      </p:graphicFrame>
      <p:grpSp>
        <p:nvGrpSpPr>
          <p:cNvPr id="15" name="그룹 14"/>
          <p:cNvGrpSpPr/>
          <p:nvPr/>
        </p:nvGrpSpPr>
        <p:grpSpPr>
          <a:xfrm>
            <a:off x="6597843" y="1212542"/>
            <a:ext cx="3096344" cy="5168786"/>
            <a:chOff x="6609184" y="548680"/>
            <a:chExt cx="3096344" cy="5620939"/>
          </a:xfrm>
        </p:grpSpPr>
        <p:grpSp>
          <p:nvGrpSpPr>
            <p:cNvPr id="7" name="그룹 6"/>
            <p:cNvGrpSpPr/>
            <p:nvPr/>
          </p:nvGrpSpPr>
          <p:grpSpPr>
            <a:xfrm>
              <a:off x="6609184" y="548680"/>
              <a:ext cx="3096344" cy="5620939"/>
              <a:chOff x="4160912" y="553738"/>
              <a:chExt cx="5075360" cy="6365474"/>
            </a:xfrm>
          </p:grpSpPr>
          <p:pic>
            <p:nvPicPr>
              <p:cNvPr id="3" name="그림 2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231744" y="5859940"/>
                <a:ext cx="4793395" cy="1059272"/>
              </a:xfrm>
              <a:prstGeom prst="rect">
                <a:avLst/>
              </a:prstGeom>
            </p:spPr>
          </p:pic>
          <p:pic>
            <p:nvPicPr>
              <p:cNvPr id="4" name="그림 3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60912" y="553738"/>
                <a:ext cx="5075360" cy="3025402"/>
              </a:xfrm>
              <a:prstGeom prst="rect">
                <a:avLst/>
              </a:prstGeom>
            </p:spPr>
          </p:pic>
          <p:pic>
            <p:nvPicPr>
              <p:cNvPr id="5" name="그림 4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231744" y="3488428"/>
                <a:ext cx="4801016" cy="2392887"/>
              </a:xfrm>
              <a:prstGeom prst="rect">
                <a:avLst/>
              </a:prstGeom>
            </p:spPr>
          </p:pic>
        </p:grpSp>
        <p:sp>
          <p:nvSpPr>
            <p:cNvPr id="8" name="직사각형 7"/>
            <p:cNvSpPr/>
            <p:nvPr/>
          </p:nvSpPr>
          <p:spPr>
            <a:xfrm>
              <a:off x="9039871" y="1126087"/>
              <a:ext cx="536851" cy="8380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000" b="1" smtClean="0">
                <a:solidFill>
                  <a:schemeClr val="bg1"/>
                </a:solidFill>
                <a:latin typeface="Whitney-MediumItalic" pitchFamily="2" charset="0"/>
              </a:endParaRPr>
            </a:p>
          </p:txBody>
        </p:sp>
      </p:grpSp>
      <p:cxnSp>
        <p:nvCxnSpPr>
          <p:cNvPr id="11" name="직선 화살표 연결선 10"/>
          <p:cNvCxnSpPr>
            <a:stCxn id="8" idx="2"/>
            <a:endCxn id="19" idx="0"/>
          </p:cNvCxnSpPr>
          <p:nvPr/>
        </p:nvCxnSpPr>
        <p:spPr>
          <a:xfrm>
            <a:off x="9296956" y="2514101"/>
            <a:ext cx="13790" cy="271509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그룹 5"/>
          <p:cNvGrpSpPr/>
          <p:nvPr/>
        </p:nvGrpSpPr>
        <p:grpSpPr>
          <a:xfrm>
            <a:off x="7041232" y="5049817"/>
            <a:ext cx="2922972" cy="792287"/>
            <a:chOff x="7057021" y="4932892"/>
            <a:chExt cx="2922972" cy="792287"/>
          </a:xfrm>
        </p:grpSpPr>
        <p:sp>
          <p:nvSpPr>
            <p:cNvPr id="9" name="직사각형 8"/>
            <p:cNvSpPr/>
            <p:nvPr/>
          </p:nvSpPr>
          <p:spPr>
            <a:xfrm>
              <a:off x="7057021" y="4932892"/>
              <a:ext cx="2922972" cy="792287"/>
            </a:xfrm>
            <a:prstGeom prst="rect">
              <a:avLst/>
            </a:prstGeom>
            <a:noFill/>
            <a:ln>
              <a:noFill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400" dirty="0" smtClean="0">
                  <a:latin typeface="Whitney-MediumItalic" pitchFamily="2" charset="0"/>
                </a:rPr>
                <a:t>300,000 – 42,600 =    </a:t>
              </a:r>
              <a:r>
                <a:rPr lang="en-US" altLang="ko-KR" sz="1400" b="1" dirty="0" smtClean="0">
                  <a:solidFill>
                    <a:srgbClr val="FF0000"/>
                  </a:solidFill>
                  <a:latin typeface="Whitney-MediumItalic" pitchFamily="2" charset="0"/>
                </a:rPr>
                <a:t>257,400</a:t>
              </a:r>
              <a:r>
                <a:rPr lang="ko-KR" altLang="en-US" sz="1400" b="1" dirty="0" smtClean="0">
                  <a:solidFill>
                    <a:srgbClr val="FF0000"/>
                  </a:solidFill>
                  <a:latin typeface="Whitney-MediumItalic" pitchFamily="2" charset="0"/>
                </a:rPr>
                <a:t>원</a:t>
              </a: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8861042" y="5112274"/>
              <a:ext cx="930985" cy="414819"/>
            </a:xfrm>
            <a:prstGeom prst="rect">
              <a:avLst/>
            </a:prstGeom>
            <a:solidFill>
              <a:schemeClr val="bg1">
                <a:alpha val="10000"/>
              </a:schemeClr>
            </a:solidFill>
            <a:ln w="28575">
              <a:solidFill>
                <a:srgbClr val="FF0000"/>
              </a:solidFill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000" b="1" smtClean="0">
                <a:solidFill>
                  <a:schemeClr val="bg1"/>
                </a:solidFill>
                <a:latin typeface="Whitney-MediumItalic" pitchFamily="2" charset="0"/>
              </a:endParaRP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127765" y="6021288"/>
            <a:ext cx="6302433" cy="360040"/>
            <a:chOff x="127765" y="5705040"/>
            <a:chExt cx="6302433" cy="360040"/>
          </a:xfrm>
        </p:grpSpPr>
        <p:sp>
          <p:nvSpPr>
            <p:cNvPr id="13" name="TextBox 12"/>
            <p:cNvSpPr txBox="1"/>
            <p:nvPr/>
          </p:nvSpPr>
          <p:spPr>
            <a:xfrm>
              <a:off x="127765" y="5768648"/>
              <a:ext cx="6300108" cy="276999"/>
            </a:xfrm>
            <a:prstGeom prst="rect">
              <a:avLst/>
            </a:prstGeom>
            <a:solidFill>
              <a:srgbClr val="376092"/>
            </a:solidFill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050" dirty="0" smtClean="0">
                  <a:solidFill>
                    <a:schemeClr val="bg1"/>
                  </a:solidFill>
                </a:rPr>
                <a:t>총 예상 요금</a:t>
              </a:r>
              <a:r>
                <a:rPr lang="en-US" altLang="ko-KR" sz="1050" dirty="0" smtClean="0">
                  <a:solidFill>
                    <a:schemeClr val="bg1"/>
                  </a:solidFill>
                </a:rPr>
                <a:t>(1</a:t>
              </a:r>
              <a:r>
                <a:rPr lang="ko-KR" altLang="en-US" sz="1050" dirty="0" smtClean="0">
                  <a:solidFill>
                    <a:schemeClr val="bg1"/>
                  </a:solidFill>
                </a:rPr>
                <a:t>개월 기준</a:t>
              </a:r>
              <a:r>
                <a:rPr lang="en-US" altLang="ko-KR" sz="1050" dirty="0" smtClean="0">
                  <a:solidFill>
                    <a:schemeClr val="bg1"/>
                  </a:solidFill>
                </a:rPr>
                <a:t>, VAT </a:t>
              </a:r>
              <a:r>
                <a:rPr lang="ko-KR" altLang="en-US" sz="1050" dirty="0" smtClean="0">
                  <a:solidFill>
                    <a:schemeClr val="bg1"/>
                  </a:solidFill>
                </a:rPr>
                <a:t>별도</a:t>
              </a:r>
              <a:r>
                <a:rPr lang="en-US" altLang="ko-KR" sz="1050" dirty="0" smtClean="0">
                  <a:solidFill>
                    <a:schemeClr val="bg1"/>
                  </a:solidFill>
                </a:rPr>
                <a:t>)		     	                 </a:t>
              </a:r>
              <a:r>
                <a:rPr lang="en-US" altLang="ko-KR" sz="1200" b="1" dirty="0" smtClean="0">
                  <a:solidFill>
                    <a:schemeClr val="bg1"/>
                  </a:solidFill>
                </a:rPr>
                <a:t>257,819</a:t>
              </a:r>
              <a:r>
                <a:rPr lang="ko-KR" altLang="en-US" sz="1200" b="1" dirty="0" smtClean="0">
                  <a:solidFill>
                    <a:schemeClr val="bg1"/>
                  </a:solidFill>
                </a:rPr>
                <a:t>원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5529064" y="5705040"/>
              <a:ext cx="901134" cy="36004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000" b="1" smtClean="0">
                <a:solidFill>
                  <a:schemeClr val="bg1"/>
                </a:solidFill>
                <a:latin typeface="Whitney-MediumItalic" pitchFamily="2" charset="0"/>
              </a:endParaRPr>
            </a:p>
          </p:txBody>
        </p:sp>
      </p:grpSp>
      <p:sp>
        <p:nvSpPr>
          <p:cNvPr id="18" name="직사각형 17"/>
          <p:cNvSpPr/>
          <p:nvPr/>
        </p:nvSpPr>
        <p:spPr>
          <a:xfrm>
            <a:off x="139547" y="908720"/>
            <a:ext cx="6288326" cy="30382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lIns="36000" tIns="36000" rIns="36000" bIns="36000" anchor="ctr"/>
          <a:lstStyle/>
          <a:p>
            <a:pPr algn="ctr" fontAlgn="ctr" latinLnBrk="0"/>
            <a:r>
              <a:rPr lang="ko-KR" altLang="en-US" sz="1600" b="1" kern="0" dirty="0" smtClean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비용 예측</a:t>
            </a:r>
            <a:endParaRPr lang="en-US" altLang="ko-KR" sz="1600" b="1" kern="0" dirty="0">
              <a:solidFill>
                <a:prstClr val="white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6592017" y="908720"/>
            <a:ext cx="3002290" cy="30382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lIns="36000" tIns="36000" rIns="36000" bIns="36000" anchor="ctr"/>
          <a:lstStyle/>
          <a:p>
            <a:pPr algn="ctr" fontAlgn="ctr" latinLnBrk="0"/>
            <a:r>
              <a:rPr lang="ko-KR" altLang="en-US" sz="1600" b="1" kern="0" dirty="0" smtClean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실제 사용 비용</a:t>
            </a:r>
            <a:endParaRPr lang="en-US" altLang="ko-KR" sz="1600" b="1" kern="0" dirty="0">
              <a:solidFill>
                <a:prstClr val="white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8833067" y="6020024"/>
            <a:ext cx="951314" cy="34060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b="1" smtClean="0">
                <a:solidFill>
                  <a:srgbClr val="FF0000"/>
                </a:solidFill>
                <a:latin typeface="Whitney-MediumItalic" pitchFamily="2" charset="0"/>
              </a:rPr>
              <a:t>419</a:t>
            </a:r>
            <a:r>
              <a:rPr lang="ko-KR" altLang="en-US" sz="1200" b="1" dirty="0" smtClean="0">
                <a:solidFill>
                  <a:srgbClr val="FF0000"/>
                </a:solidFill>
                <a:latin typeface="Whitney-MediumItalic" pitchFamily="2" charset="0"/>
              </a:rPr>
              <a:t>원 차이</a:t>
            </a:r>
          </a:p>
        </p:txBody>
      </p:sp>
      <p:cxnSp>
        <p:nvCxnSpPr>
          <p:cNvPr id="22" name="직선 화살표 연결선 21"/>
          <p:cNvCxnSpPr>
            <a:stCxn id="20" idx="3"/>
            <a:endCxn id="16" idx="1"/>
          </p:cNvCxnSpPr>
          <p:nvPr/>
        </p:nvCxnSpPr>
        <p:spPr>
          <a:xfrm flipV="1">
            <a:off x="6430198" y="6190328"/>
            <a:ext cx="2402869" cy="109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>
            <a:stCxn id="19" idx="2"/>
            <a:endCxn id="16" idx="0"/>
          </p:cNvCxnSpPr>
          <p:nvPr/>
        </p:nvCxnSpPr>
        <p:spPr>
          <a:xfrm flipH="1">
            <a:off x="9308724" y="5644018"/>
            <a:ext cx="2022" cy="3760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138039" y="476672"/>
            <a:ext cx="97679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ko-KR" altLang="en-US" sz="1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프로젝트</a:t>
            </a:r>
            <a:r>
              <a:rPr lang="en-US" altLang="ko-KR" sz="1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구현 전에 비용 계획을 수행하였고</a:t>
            </a:r>
            <a:r>
              <a:rPr lang="en-US" altLang="ko-KR" sz="1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실제 청구된 비용은 이와 비슷함을 확인하였습니다</a:t>
            </a:r>
            <a:r>
              <a:rPr lang="en-US" altLang="ko-KR" sz="1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sz="1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ko-KR" altLang="en-US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20929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2"/>
          <p:cNvSpPr txBox="1">
            <a:spLocks noChangeArrowheads="1"/>
          </p:cNvSpPr>
          <p:nvPr/>
        </p:nvSpPr>
        <p:spPr>
          <a:xfrm>
            <a:off x="139547" y="14042"/>
            <a:ext cx="9454760" cy="39062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900" b="1" dirty="0" smtClean="0">
                <a:latin typeface="+mj-ea"/>
              </a:rPr>
              <a:t>7. </a:t>
            </a:r>
            <a:r>
              <a:rPr lang="ko-KR" altLang="en-US" sz="1900" b="1" dirty="0" smtClean="0">
                <a:latin typeface="+mj-ea"/>
              </a:rPr>
              <a:t>결론</a:t>
            </a:r>
            <a:endParaRPr lang="en-US" altLang="ko-KR" sz="1900" b="1" dirty="0" smtClean="0">
              <a:latin typeface="+mj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792760" y="1268760"/>
            <a:ext cx="6388284" cy="1188000"/>
          </a:xfrm>
          <a:prstGeom prst="rect">
            <a:avLst/>
          </a:prstGeom>
          <a:solidFill>
            <a:schemeClr val="bg1"/>
          </a:solidFill>
          <a:ln w="12700">
            <a:solidFill>
              <a:srgbClr val="FFFFFF">
                <a:lumMod val="85000"/>
              </a:srgbClr>
            </a:solidFill>
            <a:prstDash val="solid"/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72000" rIns="7200" anchor="ctr"/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100" dirty="0" smtClean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모든 콘솔과 </a:t>
            </a:r>
            <a:r>
              <a:rPr lang="en-US" altLang="ko-KR" sz="1100" dirty="0" smtClean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document</a:t>
            </a:r>
            <a:r>
              <a:rPr lang="ko-KR" altLang="en-US" sz="1100" dirty="0" smtClean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가 한글화 되어 있어 이용이 편리함</a:t>
            </a:r>
            <a:endParaRPr lang="en-US" altLang="ko-KR" sz="1100" dirty="0" smtClean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100" dirty="0" smtClean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국내 </a:t>
            </a:r>
            <a:r>
              <a:rPr lang="en-US" altLang="ko-KR" sz="1100" dirty="0" smtClean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API(</a:t>
            </a:r>
            <a:r>
              <a:rPr lang="ko-KR" altLang="en-US" sz="1100" dirty="0" err="1" smtClean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카카오톡</a:t>
            </a:r>
            <a:r>
              <a:rPr lang="ko-KR" altLang="en-US" sz="1100" dirty="0" smtClean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100" dirty="0" err="1" smtClean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알림톡</a:t>
            </a:r>
            <a:r>
              <a:rPr lang="ko-KR" altLang="en-US" sz="1100" dirty="0" smtClean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등</a:t>
            </a:r>
            <a:r>
              <a:rPr lang="en-US" altLang="ko-KR" sz="1100" dirty="0" smtClean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r>
              <a:rPr lang="ko-KR" altLang="en-US" sz="11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과</a:t>
            </a:r>
            <a:r>
              <a:rPr lang="ko-KR" altLang="en-US" sz="1100" dirty="0" smtClean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호환이 좋음</a:t>
            </a:r>
            <a:endParaRPr lang="en-US" altLang="ko-KR" sz="1100" dirty="0" smtClean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68150" y="1268760"/>
            <a:ext cx="2087563" cy="1188000"/>
          </a:xfrm>
          <a:prstGeom prst="rect">
            <a:avLst/>
          </a:prstGeom>
          <a:solidFill>
            <a:srgbClr val="4F81BD">
              <a:lumMod val="75000"/>
            </a:srgbClr>
          </a:solidFill>
          <a:ln>
            <a:noFill/>
          </a:ln>
        </p:spPr>
        <p:txBody>
          <a:bodyPr lIns="36000" tIns="36000" rIns="36000" bIns="36000" anchor="ctr"/>
          <a:lstStyle/>
          <a:p>
            <a:pPr algn="ctr" fontAlgn="ctr" latinLnBrk="0"/>
            <a:r>
              <a:rPr lang="ko-KR" altLang="en-US" sz="1400" b="1" kern="0" dirty="0" smtClean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서비스 특징</a:t>
            </a:r>
            <a:endParaRPr lang="en-US" altLang="ko-KR" sz="1400" b="1" kern="0" dirty="0">
              <a:solidFill>
                <a:prstClr val="white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786775" y="4617264"/>
            <a:ext cx="6388284" cy="1188000"/>
          </a:xfrm>
          <a:prstGeom prst="rect">
            <a:avLst/>
          </a:prstGeom>
          <a:solidFill>
            <a:schemeClr val="bg1"/>
          </a:solidFill>
          <a:ln w="12700">
            <a:solidFill>
              <a:srgbClr val="FFFFFF">
                <a:lumMod val="85000"/>
              </a:srgbClr>
            </a:solidFill>
            <a:prstDash val="solid"/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72000" rIns="7200" anchor="ctr"/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1100" dirty="0" smtClean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100" dirty="0" smtClean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기존 로컬 기반의 </a:t>
            </a:r>
            <a:r>
              <a:rPr lang="en-US" altLang="ko-KR" sz="1100" dirty="0" smtClean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Web app</a:t>
            </a:r>
            <a:r>
              <a:rPr lang="ko-KR" altLang="en-US" sz="1100" dirty="0" smtClean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 많은 코드 수정 없이 마이그레이션이 가능함을 확인하였고</a:t>
            </a:r>
            <a:r>
              <a:rPr lang="en-US" altLang="ko-KR" sz="1100" dirty="0" smtClean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100" dirty="0" smtClean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추후 다른 </a:t>
            </a:r>
            <a:r>
              <a:rPr lang="ko-KR" altLang="en-US" sz="1100" dirty="0" err="1" smtClean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클라우드</a:t>
            </a:r>
            <a:r>
              <a:rPr lang="ko-KR" altLang="en-US" sz="1100" dirty="0" smtClean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플랫폼으로도 가능할 것으로 예상됨</a:t>
            </a:r>
            <a:endParaRPr lang="en-US" altLang="ko-KR" sz="1100" dirty="0" smtClean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1100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62165" y="4617264"/>
            <a:ext cx="2087563" cy="1188000"/>
          </a:xfrm>
          <a:prstGeom prst="rect">
            <a:avLst/>
          </a:prstGeom>
          <a:solidFill>
            <a:srgbClr val="4F81BD">
              <a:lumMod val="75000"/>
            </a:srgbClr>
          </a:solidFill>
          <a:ln>
            <a:noFill/>
          </a:ln>
        </p:spPr>
        <p:txBody>
          <a:bodyPr lIns="36000" tIns="36000" rIns="36000" bIns="36000" anchor="ctr"/>
          <a:lstStyle/>
          <a:p>
            <a:pPr algn="ctr" fontAlgn="ctr" latinLnBrk="0"/>
            <a:r>
              <a:rPr lang="ko-KR" altLang="en-US" sz="1400" b="1" kern="0" dirty="0" smtClean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추후 응용 가능성</a:t>
            </a:r>
            <a:endParaRPr lang="en-US" altLang="ko-KR" sz="1400" b="1" kern="0" dirty="0">
              <a:solidFill>
                <a:prstClr val="white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551220" y="2851549"/>
            <a:ext cx="2087563" cy="1405675"/>
          </a:xfrm>
          <a:prstGeom prst="rect">
            <a:avLst/>
          </a:prstGeom>
          <a:solidFill>
            <a:srgbClr val="4F81BD">
              <a:lumMod val="75000"/>
            </a:srgbClr>
          </a:solidFill>
          <a:ln>
            <a:noFill/>
          </a:ln>
        </p:spPr>
        <p:txBody>
          <a:bodyPr lIns="36000" tIns="36000" rIns="36000" bIns="36000" anchor="ctr"/>
          <a:lstStyle/>
          <a:p>
            <a:pPr algn="ctr" fontAlgn="ctr" latinLnBrk="0"/>
            <a:r>
              <a:rPr lang="ko-KR" altLang="en-US" sz="1400" b="1" kern="0" dirty="0" smtClean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서비스 개선점</a:t>
            </a:r>
            <a:endParaRPr lang="en-US" altLang="ko-KR" sz="1400" b="1" kern="0" dirty="0">
              <a:solidFill>
                <a:prstClr val="white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792760" y="2856848"/>
            <a:ext cx="6388284" cy="1405675"/>
          </a:xfrm>
          <a:prstGeom prst="rect">
            <a:avLst/>
          </a:prstGeom>
          <a:solidFill>
            <a:schemeClr val="bg1"/>
          </a:solidFill>
          <a:ln w="12700">
            <a:solidFill>
              <a:srgbClr val="FFFFFF">
                <a:lumMod val="85000"/>
              </a:srgbClr>
            </a:solidFill>
            <a:prstDash val="solid"/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72000" rIns="7200" anchor="ctr"/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NCP </a:t>
            </a:r>
            <a:r>
              <a:rPr lang="ko-KR" altLang="en-US" sz="1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설명서의 모호한 기술 및 버전 관리 빈도가 낮음</a:t>
            </a:r>
            <a:endParaRPr lang="en-US" altLang="ko-KR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브라우저 상에서 제공하는 </a:t>
            </a:r>
            <a:r>
              <a:rPr lang="en-US" altLang="ko-KR" sz="1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Cloud shell</a:t>
            </a:r>
            <a:r>
              <a:rPr lang="ko-KR" altLang="en-US" sz="1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 없음</a:t>
            </a:r>
            <a:endParaRPr lang="en-US" altLang="ko-KR" sz="11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독자 개발한 </a:t>
            </a:r>
            <a:r>
              <a:rPr lang="en-US" altLang="ko-KR" sz="1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SDK, CLI</a:t>
            </a:r>
            <a:r>
              <a:rPr lang="ko-KR" altLang="en-US" sz="1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 없음 </a:t>
            </a:r>
            <a:endParaRPr lang="en-US" altLang="ko-KR" sz="11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100" b="1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Auto Scaling </a:t>
            </a:r>
            <a:r>
              <a:rPr lang="ko-KR" altLang="en-US" sz="1100" b="1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생성이 </a:t>
            </a:r>
            <a:r>
              <a:rPr lang="en-US" altLang="ko-KR" sz="1100" b="1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Zone</a:t>
            </a:r>
            <a:r>
              <a:rPr lang="ko-KR" altLang="en-US" sz="1100" b="1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을 구분하여 생성할 수 밖에 없음</a:t>
            </a:r>
            <a:endParaRPr lang="en-US" altLang="ko-KR" sz="11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039" y="476672"/>
            <a:ext cx="97679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약 </a:t>
            </a:r>
            <a:r>
              <a:rPr lang="ko-KR" altLang="en-US" sz="1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한달 동안 프로젝트를 수행하면서 </a:t>
            </a:r>
            <a:r>
              <a:rPr lang="en-US" altLang="ko-KR" sz="1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NCP</a:t>
            </a:r>
            <a:r>
              <a:rPr lang="ko-KR" altLang="en-US" sz="1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경험하였고</a:t>
            </a:r>
            <a:r>
              <a:rPr lang="en-US" altLang="ko-KR" sz="1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  <a:r>
              <a:rPr lang="ko-KR" altLang="en-US" sz="1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정리한 플랫폼의 특징은 다음과 같습니다</a:t>
            </a:r>
            <a:r>
              <a:rPr lang="en-US" altLang="ko-KR" sz="1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endParaRPr lang="ko-KR" altLang="en-US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7428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25"/>
          <p:cNvSpPr txBox="1">
            <a:spLocks noChangeArrowheads="1"/>
          </p:cNvSpPr>
          <p:nvPr/>
        </p:nvSpPr>
        <p:spPr bwMode="auto">
          <a:xfrm>
            <a:off x="2432720" y="2780928"/>
            <a:ext cx="5431160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1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sz="11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sz="11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sz="11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sz="11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1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1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1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1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r>
              <a:rPr kumimoji="1" lang="en-US" altLang="en-US" sz="4400" dirty="0">
                <a:solidFill>
                  <a:srgbClr val="000000"/>
                </a:solidFill>
                <a:latin typeface="+mn-lt"/>
              </a:rPr>
              <a:t>End of Document</a:t>
            </a:r>
            <a:endParaRPr kumimoji="1" lang="ko-KR" altLang="en-US" sz="4400" dirty="0">
              <a:solidFill>
                <a:srgbClr val="00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228155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52"/>
          <p:cNvSpPr txBox="1">
            <a:spLocks noChangeArrowheads="1"/>
          </p:cNvSpPr>
          <p:nvPr/>
        </p:nvSpPr>
        <p:spPr>
          <a:xfrm>
            <a:off x="139547" y="14042"/>
            <a:ext cx="9454760" cy="39062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900" b="1" dirty="0" smtClean="0">
                <a:latin typeface="+mj-ea"/>
              </a:rPr>
              <a:t>1. </a:t>
            </a:r>
            <a:r>
              <a:rPr lang="ko-KR" altLang="en-US" sz="1900" b="1" dirty="0" smtClean="0">
                <a:latin typeface="+mj-ea"/>
              </a:rPr>
              <a:t>프로젝트 개요</a:t>
            </a:r>
            <a:endParaRPr lang="en-US" altLang="ko-KR" sz="1900" b="1" dirty="0" smtClean="0">
              <a:latin typeface="+mj-ea"/>
            </a:endParaRPr>
          </a:p>
        </p:txBody>
      </p:sp>
      <p:sp>
        <p:nvSpPr>
          <p:cNvPr id="42" name="모서리가 둥근 직사각형 41"/>
          <p:cNvSpPr/>
          <p:nvPr/>
        </p:nvSpPr>
        <p:spPr>
          <a:xfrm>
            <a:off x="1427643" y="702407"/>
            <a:ext cx="1250400" cy="378571"/>
          </a:xfrm>
          <a:prstGeom prst="roundRect">
            <a:avLst/>
          </a:prstGeom>
          <a:solidFill>
            <a:srgbClr val="37609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2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명</a:t>
            </a:r>
          </a:p>
        </p:txBody>
      </p:sp>
      <p:sp>
        <p:nvSpPr>
          <p:cNvPr id="47" name="모서리가 둥근 직사각형 46"/>
          <p:cNvSpPr/>
          <p:nvPr/>
        </p:nvSpPr>
        <p:spPr>
          <a:xfrm>
            <a:off x="2837431" y="1242669"/>
            <a:ext cx="5571953" cy="378571"/>
          </a:xfrm>
          <a:prstGeom prst="round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NCP Migration</a:t>
            </a:r>
            <a:r>
              <a:rPr lang="ko-KR" altLang="en-US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을 통해 회의실 관리 시스템의 </a:t>
            </a:r>
            <a:r>
              <a:rPr lang="ko-KR" altLang="en-US" sz="14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고가용성</a:t>
            </a:r>
            <a:r>
              <a:rPr lang="ko-KR" altLang="en-US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및 확장성 만족</a:t>
            </a:r>
          </a:p>
        </p:txBody>
      </p:sp>
      <p:sp>
        <p:nvSpPr>
          <p:cNvPr id="52" name="모서리가 둥근 직사각형 51"/>
          <p:cNvSpPr/>
          <p:nvPr/>
        </p:nvSpPr>
        <p:spPr>
          <a:xfrm>
            <a:off x="2837430" y="702407"/>
            <a:ext cx="5571954" cy="378572"/>
          </a:xfrm>
          <a:prstGeom prst="round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회의실 관리 시스템 </a:t>
            </a:r>
            <a:r>
              <a:rPr lang="en-US" altLang="ko-KR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NCP Migration</a:t>
            </a:r>
            <a:endParaRPr lang="en-US" altLang="ko-KR" sz="1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3" name="모서리가 둥근 직사각형 52"/>
          <p:cNvSpPr/>
          <p:nvPr/>
        </p:nvSpPr>
        <p:spPr>
          <a:xfrm>
            <a:off x="1427643" y="1242669"/>
            <a:ext cx="1250400" cy="378571"/>
          </a:xfrm>
          <a:prstGeom prst="roundRect">
            <a:avLst/>
          </a:prstGeom>
          <a:solidFill>
            <a:srgbClr val="4F81BD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2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목표</a:t>
            </a:r>
          </a:p>
        </p:txBody>
      </p:sp>
      <p:sp>
        <p:nvSpPr>
          <p:cNvPr id="95" name="Text Box 119"/>
          <p:cNvSpPr txBox="1">
            <a:spLocks noChangeArrowheads="1"/>
          </p:cNvSpPr>
          <p:nvPr/>
        </p:nvSpPr>
        <p:spPr bwMode="auto">
          <a:xfrm>
            <a:off x="599081" y="3020359"/>
            <a:ext cx="485307" cy="113492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lIns="36000" tIns="36000" rIns="36000" bIns="36000" anchor="ctr"/>
          <a:lstStyle>
            <a:defPPr>
              <a:defRPr lang="ko-KR"/>
            </a:defPPr>
            <a:lvl1pPr algn="ctr" fontAlgn="ctr">
              <a:spcAft>
                <a:spcPct val="0"/>
              </a:spcAft>
              <a:defRPr sz="1400" b="1">
                <a:solidFill>
                  <a:schemeClr val="bg1"/>
                </a:solidFill>
                <a:latin typeface="+mn-ea"/>
              </a:defRPr>
            </a:lvl1pPr>
          </a:lstStyle>
          <a:p>
            <a:r>
              <a:rPr lang="ko-KR" altLang="en-US" sz="1050" dirty="0" smtClean="0"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접속</a:t>
            </a:r>
            <a:endParaRPr lang="en-US" altLang="ko-KR" sz="1050" dirty="0" smtClean="0">
              <a:latin typeface="나눔스퀘어" panose="020B0600000101010101" pitchFamily="50" charset="-127"/>
              <a:ea typeface="나눔스퀘어" panose="020B0600000101010101" pitchFamily="50" charset="-127"/>
              <a:cs typeface="Arial" panose="020B0604020202020204" pitchFamily="34" charset="0"/>
            </a:endParaRPr>
          </a:p>
          <a:p>
            <a:r>
              <a:rPr lang="en-US" altLang="ko-KR" sz="1050" dirty="0" smtClean="0"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&amp;</a:t>
            </a:r>
          </a:p>
          <a:p>
            <a:r>
              <a:rPr lang="en-US" altLang="ko-KR" sz="1050" dirty="0" smtClean="0"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DB</a:t>
            </a:r>
            <a:endParaRPr lang="ko-KR" altLang="en-US" sz="1050" dirty="0">
              <a:latin typeface="나눔스퀘어" panose="020B0600000101010101" pitchFamily="50" charset="-127"/>
              <a:ea typeface="나눔스퀘어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96" name="직사각형 95"/>
          <p:cNvSpPr/>
          <p:nvPr/>
        </p:nvSpPr>
        <p:spPr bwMode="auto">
          <a:xfrm>
            <a:off x="1079465" y="3019161"/>
            <a:ext cx="3206673" cy="1136126"/>
          </a:xfrm>
          <a:prstGeom prst="rect">
            <a:avLst/>
          </a:prstGeom>
          <a:solidFill>
            <a:schemeClr val="accent6">
              <a:lumMod val="40000"/>
              <a:lumOff val="60000"/>
              <a:alpha val="14000"/>
            </a:schemeClr>
          </a:solidFill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97" name="직사각형 96"/>
          <p:cNvSpPr/>
          <p:nvPr/>
        </p:nvSpPr>
        <p:spPr>
          <a:xfrm>
            <a:off x="1480861" y="3844158"/>
            <a:ext cx="564163" cy="138499"/>
          </a:xfrm>
          <a:prstGeom prst="rect">
            <a:avLst/>
          </a:prstGeom>
          <a:noFill/>
          <a:ln>
            <a:noFill/>
          </a:ln>
        </p:spPr>
        <p:txBody>
          <a:bodyPr wrap="none" lIns="122191" tIns="0" rIns="122191" bIns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9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내부망</a:t>
            </a:r>
            <a:endParaRPr kumimoji="1" lang="ko-KR" altLang="en-US" sz="900" b="1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98" name="직사각형 97"/>
          <p:cNvSpPr/>
          <p:nvPr/>
        </p:nvSpPr>
        <p:spPr>
          <a:xfrm>
            <a:off x="1430338" y="5198286"/>
            <a:ext cx="1420168" cy="138499"/>
          </a:xfrm>
          <a:prstGeom prst="rect">
            <a:avLst/>
          </a:prstGeom>
          <a:noFill/>
          <a:ln>
            <a:noFill/>
          </a:ln>
        </p:spPr>
        <p:txBody>
          <a:bodyPr wrap="none" lIns="122191" tIns="0" rIns="122191" bIns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9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회의실 예약 관리 </a:t>
            </a:r>
            <a:r>
              <a:rPr lang="ko-KR" altLang="en-US" sz="9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시스템</a:t>
            </a:r>
            <a:endParaRPr kumimoji="1" lang="ko-KR" altLang="en-US" sz="900" b="1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Arial" panose="020B0604020202020204" pitchFamily="34" charset="0"/>
            </a:endParaRPr>
          </a:p>
        </p:txBody>
      </p:sp>
      <p:pic>
        <p:nvPicPr>
          <p:cNvPr id="99" name="Picture 147" descr="GPM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7866" y="4674344"/>
            <a:ext cx="759806" cy="4373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0" name="그룹 99"/>
          <p:cNvGrpSpPr/>
          <p:nvPr/>
        </p:nvGrpSpPr>
        <p:grpSpPr>
          <a:xfrm>
            <a:off x="2008744" y="2050941"/>
            <a:ext cx="931650" cy="714104"/>
            <a:chOff x="2264596" y="2132856"/>
            <a:chExt cx="931650" cy="714104"/>
          </a:xfrm>
        </p:grpSpPr>
        <p:sp>
          <p:nvSpPr>
            <p:cNvPr id="101" name="직사각형 100"/>
            <p:cNvSpPr/>
            <p:nvPr/>
          </p:nvSpPr>
          <p:spPr>
            <a:xfrm>
              <a:off x="2332321" y="2693072"/>
              <a:ext cx="863925" cy="15388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122191" tIns="0" rIns="122191" bIns="0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ko-KR" altLang="en-US" sz="1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anose="020B0604020202020204" pitchFamily="34" charset="0"/>
                </a:rPr>
                <a:t>내부 사용자</a:t>
              </a:r>
            </a:p>
          </p:txBody>
        </p:sp>
        <p:pic>
          <p:nvPicPr>
            <p:cNvPr id="102" name="Picture 3" descr="C:\Users\bluesocks\Downloads\1376491620_computer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64596" y="2189834"/>
              <a:ext cx="427323" cy="4273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" name="그림 10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12978" y="2132856"/>
              <a:ext cx="251554" cy="484301"/>
            </a:xfrm>
            <a:prstGeom prst="rect">
              <a:avLst/>
            </a:prstGeom>
          </p:spPr>
        </p:pic>
      </p:grpSp>
      <p:grpSp>
        <p:nvGrpSpPr>
          <p:cNvPr id="104" name="그룹 103"/>
          <p:cNvGrpSpPr/>
          <p:nvPr/>
        </p:nvGrpSpPr>
        <p:grpSpPr>
          <a:xfrm>
            <a:off x="1117394" y="3025104"/>
            <a:ext cx="1224528" cy="936104"/>
            <a:chOff x="1079940" y="3083035"/>
            <a:chExt cx="1224528" cy="936104"/>
          </a:xfrm>
        </p:grpSpPr>
        <p:pic>
          <p:nvPicPr>
            <p:cNvPr id="105" name="Picture 2" descr="H:\Hazardloan\5.문서지침\PPT기본\이미지\서버_기본.gif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1955526" y="3358723"/>
              <a:ext cx="348942" cy="455399"/>
            </a:xfrm>
            <a:prstGeom prst="rect">
              <a:avLst/>
            </a:prstGeom>
            <a:noFill/>
          </p:spPr>
        </p:pic>
        <p:pic>
          <p:nvPicPr>
            <p:cNvPr id="106" name="그림 105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9940" y="3083035"/>
              <a:ext cx="936104" cy="936104"/>
            </a:xfrm>
            <a:prstGeom prst="rect">
              <a:avLst/>
            </a:prstGeom>
          </p:spPr>
        </p:pic>
      </p:grpSp>
      <p:grpSp>
        <p:nvGrpSpPr>
          <p:cNvPr id="107" name="그룹 106"/>
          <p:cNvGrpSpPr/>
          <p:nvPr/>
        </p:nvGrpSpPr>
        <p:grpSpPr>
          <a:xfrm>
            <a:off x="2629954" y="3055401"/>
            <a:ext cx="1615220" cy="1035748"/>
            <a:chOff x="3357991" y="3127281"/>
            <a:chExt cx="1615220" cy="1035748"/>
          </a:xfrm>
        </p:grpSpPr>
        <p:pic>
          <p:nvPicPr>
            <p:cNvPr id="108" name="Picture 2" descr="H:\Hazardloan\5.문서지침\PPT기본\이미지\서버_기본.gif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3666507" y="3379424"/>
              <a:ext cx="348942" cy="455399"/>
            </a:xfrm>
            <a:prstGeom prst="rect">
              <a:avLst/>
            </a:prstGeom>
            <a:noFill/>
          </p:spPr>
        </p:pic>
        <p:sp>
          <p:nvSpPr>
            <p:cNvPr id="109" name="직사각형 108"/>
            <p:cNvSpPr/>
            <p:nvPr/>
          </p:nvSpPr>
          <p:spPr>
            <a:xfrm>
              <a:off x="3357991" y="3902569"/>
              <a:ext cx="980944" cy="1384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122191" tIns="0" rIns="122191" bIns="0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ko-KR" altLang="en-US" sz="9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anose="020B0604020202020204" pitchFamily="34" charset="0"/>
                </a:rPr>
                <a:t>회의실 관리 </a:t>
              </a:r>
              <a:r>
                <a:rPr kumimoji="1" lang="en-US" altLang="ko-KR" sz="9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anose="020B0604020202020204" pitchFamily="34" charset="0"/>
                </a:rPr>
                <a:t>DB</a:t>
              </a:r>
              <a:endParaRPr kumimoji="1" lang="ko-KR" altLang="en-US" sz="9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endParaRPr>
            </a:p>
          </p:txBody>
        </p:sp>
        <p:pic>
          <p:nvPicPr>
            <p:cNvPr id="110" name="그림 109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37463" y="3127281"/>
              <a:ext cx="1035748" cy="1035748"/>
            </a:xfrm>
            <a:prstGeom prst="rect">
              <a:avLst/>
            </a:prstGeom>
          </p:spPr>
        </p:pic>
      </p:grpSp>
      <p:pic>
        <p:nvPicPr>
          <p:cNvPr id="111" name="그림 11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8856" y="5423455"/>
            <a:ext cx="705686" cy="611594"/>
          </a:xfrm>
          <a:prstGeom prst="rect">
            <a:avLst/>
          </a:prstGeom>
        </p:spPr>
      </p:pic>
      <p:pic>
        <p:nvPicPr>
          <p:cNvPr id="112" name="그림 11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074" y="5450206"/>
            <a:ext cx="584843" cy="584843"/>
          </a:xfrm>
          <a:prstGeom prst="rect">
            <a:avLst/>
          </a:prstGeom>
        </p:spPr>
      </p:pic>
      <p:pic>
        <p:nvPicPr>
          <p:cNvPr id="113" name="그림 11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6415" y="5315285"/>
            <a:ext cx="849643" cy="849643"/>
          </a:xfrm>
          <a:prstGeom prst="rect">
            <a:avLst/>
          </a:prstGeom>
        </p:spPr>
      </p:pic>
      <p:cxnSp>
        <p:nvCxnSpPr>
          <p:cNvPr id="114" name="직선 화살표 연결선 113"/>
          <p:cNvCxnSpPr>
            <a:endCxn id="101" idx="2"/>
          </p:cNvCxnSpPr>
          <p:nvPr/>
        </p:nvCxnSpPr>
        <p:spPr>
          <a:xfrm flipV="1">
            <a:off x="1859977" y="2765045"/>
            <a:ext cx="648455" cy="435739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화살표 연결선 114"/>
          <p:cNvCxnSpPr>
            <a:endCxn id="99" idx="0"/>
          </p:cNvCxnSpPr>
          <p:nvPr/>
        </p:nvCxnSpPr>
        <p:spPr>
          <a:xfrm>
            <a:off x="1889147" y="4017437"/>
            <a:ext cx="328622" cy="656907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화살표 연결선 115"/>
          <p:cNvCxnSpPr>
            <a:endCxn id="99" idx="0"/>
          </p:cNvCxnSpPr>
          <p:nvPr/>
        </p:nvCxnSpPr>
        <p:spPr>
          <a:xfrm flipH="1">
            <a:off x="2217769" y="3982657"/>
            <a:ext cx="956746" cy="691687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직사각형 116"/>
          <p:cNvSpPr/>
          <p:nvPr/>
        </p:nvSpPr>
        <p:spPr>
          <a:xfrm>
            <a:off x="344488" y="1930909"/>
            <a:ext cx="772906" cy="450837"/>
          </a:xfrm>
          <a:prstGeom prst="rect">
            <a:avLst/>
          </a:prstGeom>
          <a:solidFill>
            <a:srgbClr val="1E232E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14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LOCAL</a:t>
            </a:r>
            <a:endParaRPr lang="ko-KR" altLang="en-US" sz="1400" b="1" dirty="0" smtClean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8" name="직사각형 117"/>
          <p:cNvSpPr/>
          <p:nvPr/>
        </p:nvSpPr>
        <p:spPr>
          <a:xfrm>
            <a:off x="344488" y="1930909"/>
            <a:ext cx="4180546" cy="424847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1200" b="1" dirty="0" smtClean="0">
              <a:solidFill>
                <a:schemeClr val="bg1"/>
              </a:solidFill>
              <a:latin typeface="Whitney-MediumItalic" pitchFamily="2" charset="0"/>
            </a:endParaRPr>
          </a:p>
        </p:txBody>
      </p:sp>
      <p:grpSp>
        <p:nvGrpSpPr>
          <p:cNvPr id="119" name="그룹 118"/>
          <p:cNvGrpSpPr/>
          <p:nvPr/>
        </p:nvGrpSpPr>
        <p:grpSpPr>
          <a:xfrm>
            <a:off x="4997682" y="1941195"/>
            <a:ext cx="4716096" cy="4249834"/>
            <a:chOff x="4773407" y="1988839"/>
            <a:chExt cx="4716096" cy="4249834"/>
          </a:xfrm>
        </p:grpSpPr>
        <p:pic>
          <p:nvPicPr>
            <p:cNvPr id="120" name="그림 119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12223" y="2075810"/>
              <a:ext cx="4446557" cy="4053959"/>
            </a:xfrm>
            <a:prstGeom prst="rect">
              <a:avLst/>
            </a:prstGeom>
          </p:spPr>
        </p:pic>
        <p:sp>
          <p:nvSpPr>
            <p:cNvPr id="121" name="직사각형 120"/>
            <p:cNvSpPr/>
            <p:nvPr/>
          </p:nvSpPr>
          <p:spPr>
            <a:xfrm>
              <a:off x="4773408" y="1990201"/>
              <a:ext cx="4716095" cy="424847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txBody>
            <a:bodyPr wrap="square" rtlCol="0" anchor="ctr">
              <a:noAutofit/>
            </a:bodyPr>
            <a:lstStyle/>
            <a:p>
              <a:pPr algn="ctr"/>
              <a:endParaRPr lang="ko-KR" altLang="en-US" sz="1200" b="1" dirty="0" smtClean="0">
                <a:solidFill>
                  <a:schemeClr val="bg1"/>
                </a:solidFill>
                <a:latin typeface="Whitney-MediumItalic" pitchFamily="2" charset="0"/>
              </a:endParaRPr>
            </a:p>
          </p:txBody>
        </p:sp>
        <p:sp>
          <p:nvSpPr>
            <p:cNvPr id="122" name="직사각형 121"/>
            <p:cNvSpPr/>
            <p:nvPr/>
          </p:nvSpPr>
          <p:spPr>
            <a:xfrm>
              <a:off x="4773407" y="1988839"/>
              <a:ext cx="1107445" cy="440551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1400" b="1" dirty="0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최초 구성도</a:t>
              </a:r>
            </a:p>
          </p:txBody>
        </p:sp>
      </p:grpSp>
      <p:sp>
        <p:nvSpPr>
          <p:cNvPr id="36" name="오른쪽 화살표 35"/>
          <p:cNvSpPr/>
          <p:nvPr/>
        </p:nvSpPr>
        <p:spPr>
          <a:xfrm>
            <a:off x="4454069" y="3734611"/>
            <a:ext cx="625512" cy="565651"/>
          </a:xfrm>
          <a:prstGeom prst="rightArrow">
            <a:avLst/>
          </a:prstGeom>
          <a:solidFill>
            <a:srgbClr val="4F81BD"/>
          </a:solidFill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1200" b="1" dirty="0" smtClean="0">
              <a:solidFill>
                <a:schemeClr val="bg1"/>
              </a:solidFill>
              <a:latin typeface="Whitney-MediumItalic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2412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9324298"/>
              </p:ext>
            </p:extLst>
          </p:nvPr>
        </p:nvGraphicFramePr>
        <p:xfrm>
          <a:off x="304827" y="1268760"/>
          <a:ext cx="9124209" cy="49344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7692">
                  <a:extLst>
                    <a:ext uri="{9D8B030D-6E8A-4147-A177-3AD203B41FA5}">
                      <a16:colId xmlns:a16="http://schemas.microsoft.com/office/drawing/2014/main" val="4294769332"/>
                    </a:ext>
                  </a:extLst>
                </a:gridCol>
                <a:gridCol w="1752871">
                  <a:extLst>
                    <a:ext uri="{9D8B030D-6E8A-4147-A177-3AD203B41FA5}">
                      <a16:colId xmlns:a16="http://schemas.microsoft.com/office/drawing/2014/main" val="4075980727"/>
                    </a:ext>
                  </a:extLst>
                </a:gridCol>
                <a:gridCol w="338448">
                  <a:extLst>
                    <a:ext uri="{9D8B030D-6E8A-4147-A177-3AD203B41FA5}">
                      <a16:colId xmlns:a16="http://schemas.microsoft.com/office/drawing/2014/main" val="320266588"/>
                    </a:ext>
                  </a:extLst>
                </a:gridCol>
                <a:gridCol w="370894">
                  <a:extLst>
                    <a:ext uri="{9D8B030D-6E8A-4147-A177-3AD203B41FA5}">
                      <a16:colId xmlns:a16="http://schemas.microsoft.com/office/drawing/2014/main" val="4069281338"/>
                    </a:ext>
                  </a:extLst>
                </a:gridCol>
                <a:gridCol w="370894">
                  <a:extLst>
                    <a:ext uri="{9D8B030D-6E8A-4147-A177-3AD203B41FA5}">
                      <a16:colId xmlns:a16="http://schemas.microsoft.com/office/drawing/2014/main" val="3665532183"/>
                    </a:ext>
                  </a:extLst>
                </a:gridCol>
                <a:gridCol w="370894">
                  <a:extLst>
                    <a:ext uri="{9D8B030D-6E8A-4147-A177-3AD203B41FA5}">
                      <a16:colId xmlns:a16="http://schemas.microsoft.com/office/drawing/2014/main" val="3290499938"/>
                    </a:ext>
                  </a:extLst>
                </a:gridCol>
                <a:gridCol w="370894">
                  <a:extLst>
                    <a:ext uri="{9D8B030D-6E8A-4147-A177-3AD203B41FA5}">
                      <a16:colId xmlns:a16="http://schemas.microsoft.com/office/drawing/2014/main" val="87281828"/>
                    </a:ext>
                  </a:extLst>
                </a:gridCol>
                <a:gridCol w="370894">
                  <a:extLst>
                    <a:ext uri="{9D8B030D-6E8A-4147-A177-3AD203B41FA5}">
                      <a16:colId xmlns:a16="http://schemas.microsoft.com/office/drawing/2014/main" val="2083284252"/>
                    </a:ext>
                  </a:extLst>
                </a:gridCol>
                <a:gridCol w="370894">
                  <a:extLst>
                    <a:ext uri="{9D8B030D-6E8A-4147-A177-3AD203B41FA5}">
                      <a16:colId xmlns:a16="http://schemas.microsoft.com/office/drawing/2014/main" val="2421324966"/>
                    </a:ext>
                  </a:extLst>
                </a:gridCol>
                <a:gridCol w="370894">
                  <a:extLst>
                    <a:ext uri="{9D8B030D-6E8A-4147-A177-3AD203B41FA5}">
                      <a16:colId xmlns:a16="http://schemas.microsoft.com/office/drawing/2014/main" val="1236399049"/>
                    </a:ext>
                  </a:extLst>
                </a:gridCol>
                <a:gridCol w="370894">
                  <a:extLst>
                    <a:ext uri="{9D8B030D-6E8A-4147-A177-3AD203B41FA5}">
                      <a16:colId xmlns:a16="http://schemas.microsoft.com/office/drawing/2014/main" val="2852526285"/>
                    </a:ext>
                  </a:extLst>
                </a:gridCol>
                <a:gridCol w="370894">
                  <a:extLst>
                    <a:ext uri="{9D8B030D-6E8A-4147-A177-3AD203B41FA5}">
                      <a16:colId xmlns:a16="http://schemas.microsoft.com/office/drawing/2014/main" val="1071108888"/>
                    </a:ext>
                  </a:extLst>
                </a:gridCol>
                <a:gridCol w="370894">
                  <a:extLst>
                    <a:ext uri="{9D8B030D-6E8A-4147-A177-3AD203B41FA5}">
                      <a16:colId xmlns:a16="http://schemas.microsoft.com/office/drawing/2014/main" val="1553524193"/>
                    </a:ext>
                  </a:extLst>
                </a:gridCol>
                <a:gridCol w="370894">
                  <a:extLst>
                    <a:ext uri="{9D8B030D-6E8A-4147-A177-3AD203B41FA5}">
                      <a16:colId xmlns:a16="http://schemas.microsoft.com/office/drawing/2014/main" val="3347876746"/>
                    </a:ext>
                  </a:extLst>
                </a:gridCol>
                <a:gridCol w="370894">
                  <a:extLst>
                    <a:ext uri="{9D8B030D-6E8A-4147-A177-3AD203B41FA5}">
                      <a16:colId xmlns:a16="http://schemas.microsoft.com/office/drawing/2014/main" val="635866913"/>
                    </a:ext>
                  </a:extLst>
                </a:gridCol>
                <a:gridCol w="370894">
                  <a:extLst>
                    <a:ext uri="{9D8B030D-6E8A-4147-A177-3AD203B41FA5}">
                      <a16:colId xmlns:a16="http://schemas.microsoft.com/office/drawing/2014/main" val="3104953677"/>
                    </a:ext>
                  </a:extLst>
                </a:gridCol>
                <a:gridCol w="370894">
                  <a:extLst>
                    <a:ext uri="{9D8B030D-6E8A-4147-A177-3AD203B41FA5}">
                      <a16:colId xmlns:a16="http://schemas.microsoft.com/office/drawing/2014/main" val="1129227050"/>
                    </a:ext>
                  </a:extLst>
                </a:gridCol>
                <a:gridCol w="370894">
                  <a:extLst>
                    <a:ext uri="{9D8B030D-6E8A-4147-A177-3AD203B41FA5}">
                      <a16:colId xmlns:a16="http://schemas.microsoft.com/office/drawing/2014/main" val="521922319"/>
                    </a:ext>
                  </a:extLst>
                </a:gridCol>
                <a:gridCol w="370894">
                  <a:extLst>
                    <a:ext uri="{9D8B030D-6E8A-4147-A177-3AD203B41FA5}">
                      <a16:colId xmlns:a16="http://schemas.microsoft.com/office/drawing/2014/main" val="2937364828"/>
                    </a:ext>
                  </a:extLst>
                </a:gridCol>
                <a:gridCol w="370894">
                  <a:extLst>
                    <a:ext uri="{9D8B030D-6E8A-4147-A177-3AD203B41FA5}">
                      <a16:colId xmlns:a16="http://schemas.microsoft.com/office/drawing/2014/main" val="1152581815"/>
                    </a:ext>
                  </a:extLst>
                </a:gridCol>
              </a:tblGrid>
              <a:tr h="310939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단계</a:t>
                      </a:r>
                      <a:endParaRPr lang="ko-KR" altLang="en-US" sz="14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활동</a:t>
                      </a:r>
                      <a:endParaRPr lang="ko-KR" altLang="en-US" sz="14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 gridSpan="18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7</a:t>
                      </a:r>
                      <a:r>
                        <a:rPr lang="ko-KR" altLang="en-US" sz="160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월</a:t>
                      </a:r>
                      <a:endParaRPr lang="ko-KR" altLang="en-US" sz="16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3857642"/>
                  </a:ext>
                </a:extLst>
              </a:tr>
              <a:tr h="28876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en-US" altLang="ko-KR" sz="1100" b="1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</a:t>
                      </a:r>
                      <a:r>
                        <a:rPr lang="ko-KR" altLang="en-US" sz="1100" b="1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주차</a:t>
                      </a:r>
                      <a:endParaRPr lang="ko-KR" altLang="en-US" sz="11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en-US" altLang="ko-KR" sz="1100" b="1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</a:t>
                      </a:r>
                      <a:r>
                        <a:rPr lang="ko-KR" altLang="en-US" sz="1100" b="1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주차</a:t>
                      </a:r>
                      <a:endParaRPr lang="ko-KR" altLang="en-US" sz="11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en-US" altLang="ko-KR" sz="1100" b="1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4</a:t>
                      </a:r>
                      <a:r>
                        <a:rPr lang="ko-KR" altLang="en-US" sz="1100" b="1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주차</a:t>
                      </a:r>
                      <a:endParaRPr lang="ko-KR" altLang="en-US" sz="11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ko-KR" sz="1100" b="1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5</a:t>
                      </a:r>
                      <a:r>
                        <a:rPr lang="ko-KR" altLang="en-US" sz="1100" b="1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주차</a:t>
                      </a:r>
                      <a:endParaRPr lang="ko-KR" altLang="en-US" sz="11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292532"/>
                  </a:ext>
                </a:extLst>
              </a:tr>
              <a:tr h="25911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8</a:t>
                      </a:r>
                      <a:endParaRPr lang="ko-KR" altLang="en-US" sz="11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9</a:t>
                      </a:r>
                      <a:endParaRPr lang="ko-KR" altLang="en-US" sz="11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10</a:t>
                      </a:r>
                      <a:endParaRPr lang="ko-KR" altLang="en-US" sz="11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11</a:t>
                      </a:r>
                      <a:endParaRPr lang="ko-KR" altLang="en-US" sz="11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12</a:t>
                      </a:r>
                      <a:endParaRPr lang="ko-KR" altLang="en-US" sz="11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15</a:t>
                      </a:r>
                      <a:endParaRPr lang="ko-KR" altLang="en-US" sz="11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16</a:t>
                      </a:r>
                      <a:endParaRPr lang="ko-KR" altLang="en-US" sz="11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17</a:t>
                      </a:r>
                      <a:endParaRPr lang="ko-KR" altLang="en-US" sz="11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18</a:t>
                      </a:r>
                      <a:endParaRPr lang="ko-KR" altLang="en-US" sz="11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1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19</a:t>
                      </a:r>
                      <a:endParaRPr lang="ko-KR" altLang="en-US" sz="11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22</a:t>
                      </a:r>
                      <a:endParaRPr lang="ko-KR" altLang="en-US" sz="11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23</a:t>
                      </a:r>
                      <a:endParaRPr lang="ko-KR" altLang="en-US" sz="11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24</a:t>
                      </a:r>
                      <a:endParaRPr lang="ko-KR" altLang="en-US" sz="11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25</a:t>
                      </a:r>
                      <a:endParaRPr lang="ko-KR" altLang="en-US" sz="11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26</a:t>
                      </a:r>
                      <a:endParaRPr lang="ko-KR" altLang="en-US" sz="11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29</a:t>
                      </a:r>
                      <a:endParaRPr lang="ko-KR" altLang="en-US" sz="11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30</a:t>
                      </a:r>
                      <a:endParaRPr lang="ko-KR" altLang="en-US" sz="11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31</a:t>
                      </a:r>
                      <a:endParaRPr lang="ko-KR" altLang="en-US" sz="11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2142945"/>
                  </a:ext>
                </a:extLst>
              </a:tr>
              <a:tr h="310939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계획</a:t>
                      </a:r>
                      <a:endParaRPr lang="ko-KR" altLang="en-US" sz="15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WBS</a:t>
                      </a:r>
                      <a:r>
                        <a:rPr lang="ko-KR" altLang="en-US" sz="1200" b="1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작성</a:t>
                      </a:r>
                      <a:endParaRPr lang="ko-KR" altLang="en-US" sz="12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rgbClr val="0443A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rgbClr val="0443A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rgbClr val="0443A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30909517"/>
                  </a:ext>
                </a:extLst>
              </a:tr>
              <a:tr h="310939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착수보고</a:t>
                      </a:r>
                      <a:endParaRPr lang="ko-KR" altLang="en-US" sz="12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rgbClr val="0443A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rgbClr val="0443A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rgbClr val="0443A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rgbClr val="0443A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00572535"/>
                  </a:ext>
                </a:extLst>
              </a:tr>
              <a:tr h="31093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프로젝트</a:t>
                      </a:r>
                      <a:r>
                        <a:rPr lang="ko-KR" altLang="en-US" sz="1100" b="1" baseline="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ko-KR" altLang="en-US" sz="1100" b="1" baseline="0" dirty="0" err="1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수행계획서</a:t>
                      </a:r>
                      <a:endParaRPr lang="ko-KR" altLang="en-US" sz="11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rgbClr val="0443A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rgbClr val="0443A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rgbClr val="0443A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rgbClr val="0443A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59463097"/>
                  </a:ext>
                </a:extLst>
              </a:tr>
              <a:tr h="310939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분석</a:t>
                      </a:r>
                      <a:r>
                        <a:rPr lang="en-US" altLang="ko-KR" sz="1500" b="1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/</a:t>
                      </a:r>
                      <a:r>
                        <a:rPr lang="ko-KR" altLang="en-US" sz="1500" b="1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설계</a:t>
                      </a:r>
                      <a:endParaRPr lang="en-US" altLang="ko-KR" sz="1500" b="1" dirty="0" smtClean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1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요구사항 분석</a:t>
                      </a:r>
                      <a:endParaRPr lang="ko-KR" altLang="en-US" sz="12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rgbClr val="0443A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rgbClr val="0443A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33390276"/>
                  </a:ext>
                </a:extLst>
              </a:tr>
              <a:tr h="310939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시스템 분석</a:t>
                      </a:r>
                      <a:endParaRPr lang="ko-KR" altLang="en-US" sz="12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rgbClr val="0443A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rgbClr val="0443A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89449721"/>
                  </a:ext>
                </a:extLst>
              </a:tr>
              <a:tr h="310939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아키텍처 설계</a:t>
                      </a:r>
                      <a:endParaRPr lang="ko-KR" altLang="en-US" sz="12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rgbClr val="0443A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rgbClr val="0443A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rgbClr val="0443A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74421260"/>
                  </a:ext>
                </a:extLst>
              </a:tr>
              <a:tr h="310939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개발</a:t>
                      </a:r>
                      <a:r>
                        <a:rPr lang="en-US" altLang="ko-KR" sz="1500" b="1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/</a:t>
                      </a:r>
                      <a:r>
                        <a:rPr lang="ko-KR" altLang="en-US" sz="1500" b="1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구현</a:t>
                      </a:r>
                      <a:endParaRPr lang="ko-KR" altLang="en-US" sz="15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DB migration</a:t>
                      </a:r>
                      <a:endParaRPr lang="ko-KR" altLang="en-US" sz="12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rgbClr val="0443A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rgbClr val="0443A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rgbClr val="0443A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rgbClr val="0443A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rgbClr val="0443A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rgbClr val="0443A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30135041"/>
                  </a:ext>
                </a:extLst>
              </a:tr>
              <a:tr h="310939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App migration</a:t>
                      </a:r>
                      <a:endParaRPr lang="ko-KR" altLang="en-US" sz="12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rgbClr val="0443A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rgbClr val="0443A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rgbClr val="0443A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rgbClr val="0443A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rgbClr val="0443A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rgbClr val="0443A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56173981"/>
                  </a:ext>
                </a:extLst>
              </a:tr>
              <a:tr h="310939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NCP</a:t>
                      </a:r>
                      <a:r>
                        <a:rPr lang="en-US" altLang="ko-KR" sz="1200" b="1" baseline="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ko-KR" altLang="en-US" sz="1200" b="1" baseline="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서비스 설정</a:t>
                      </a:r>
                      <a:endParaRPr lang="ko-KR" altLang="en-US" sz="12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rgbClr val="0443A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rgbClr val="0443A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rgbClr val="0443A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rgbClr val="0443A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rgbClr val="0443A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rgbClr val="0443A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rgbClr val="0443A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40043269"/>
                  </a:ext>
                </a:extLst>
              </a:tr>
              <a:tr h="310939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테스트</a:t>
                      </a:r>
                      <a:endParaRPr lang="ko-KR" altLang="en-US" sz="15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단위테스트</a:t>
                      </a:r>
                      <a:endParaRPr lang="ko-KR" altLang="en-US" sz="12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rgbClr val="0443A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rgbClr val="0443A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rgbClr val="0443A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rgbClr val="0443A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rgbClr val="0443A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rgbClr val="0443A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rgbClr val="0443A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64162960"/>
                  </a:ext>
                </a:extLst>
              </a:tr>
              <a:tr h="310939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통합테스트</a:t>
                      </a:r>
                      <a:endParaRPr lang="ko-KR" altLang="en-US" sz="12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rgbClr val="0443A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rgbClr val="0443A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rgbClr val="0443A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46067142"/>
                  </a:ext>
                </a:extLst>
              </a:tr>
              <a:tr h="310939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성능테스트</a:t>
                      </a:r>
                      <a:endParaRPr lang="ko-KR" altLang="en-US" sz="12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rgbClr val="0443A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rgbClr val="0443A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rgbClr val="0443A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4732718"/>
                  </a:ext>
                </a:extLst>
              </a:tr>
              <a:tr h="3109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종료</a:t>
                      </a:r>
                      <a:endParaRPr lang="ko-KR" altLang="en-US" sz="15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프로젝트 종료</a:t>
                      </a:r>
                      <a:endParaRPr lang="ko-KR" altLang="en-US" sz="12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rgbClr val="0443A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rgbClr val="0443A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rgbClr val="0443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1060812"/>
                  </a:ext>
                </a:extLst>
              </a:tr>
            </a:tbl>
          </a:graphicData>
        </a:graphic>
      </p:graphicFrame>
      <p:sp>
        <p:nvSpPr>
          <p:cNvPr id="31" name="Rectangle 52"/>
          <p:cNvSpPr txBox="1">
            <a:spLocks noChangeArrowheads="1"/>
          </p:cNvSpPr>
          <p:nvPr/>
        </p:nvSpPr>
        <p:spPr>
          <a:xfrm>
            <a:off x="139547" y="14042"/>
            <a:ext cx="9454760" cy="39062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900" b="1" dirty="0" smtClean="0">
                <a:latin typeface="+mj-ea"/>
              </a:rPr>
              <a:t>1. </a:t>
            </a:r>
            <a:r>
              <a:rPr lang="ko-KR" altLang="en-US" sz="1900" b="1" dirty="0" smtClean="0">
                <a:latin typeface="+mj-ea"/>
              </a:rPr>
              <a:t>프로젝트 개요</a:t>
            </a:r>
            <a:endParaRPr lang="en-US" altLang="ko-KR" sz="1900" b="1" dirty="0" smtClean="0">
              <a:latin typeface="+mj-ea"/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304827" y="683430"/>
            <a:ext cx="2024692" cy="378571"/>
          </a:xfrm>
          <a:prstGeom prst="roundRect">
            <a:avLst/>
          </a:prstGeom>
          <a:solidFill>
            <a:srgbClr val="37609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상세 일정</a:t>
            </a:r>
          </a:p>
        </p:txBody>
      </p:sp>
    </p:spTree>
    <p:extLst>
      <p:ext uri="{BB962C8B-B14F-4D97-AF65-F5344CB8AC3E}">
        <p14:creationId xmlns:p14="http://schemas.microsoft.com/office/powerpoint/2010/main" val="3762985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52"/>
          <p:cNvSpPr txBox="1">
            <a:spLocks noChangeArrowheads="1"/>
          </p:cNvSpPr>
          <p:nvPr/>
        </p:nvSpPr>
        <p:spPr>
          <a:xfrm>
            <a:off x="139547" y="14042"/>
            <a:ext cx="9454760" cy="39062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900" b="1" dirty="0" smtClean="0">
                <a:latin typeface="+mj-ea"/>
              </a:rPr>
              <a:t>2. As-Is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3693" y="980728"/>
            <a:ext cx="5303772" cy="5328592"/>
          </a:xfrm>
          <a:prstGeom prst="rect">
            <a:avLst/>
          </a:prstGeom>
          <a:ln>
            <a:noFill/>
          </a:ln>
        </p:spPr>
      </p:pic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2370345"/>
              </p:ext>
            </p:extLst>
          </p:nvPr>
        </p:nvGraphicFramePr>
        <p:xfrm>
          <a:off x="279185" y="1502786"/>
          <a:ext cx="3745868" cy="40095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59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799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700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구분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609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요구사항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609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436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i="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Architecture</a:t>
                      </a:r>
                      <a:endParaRPr lang="ko-KR" altLang="en-US" sz="1200" b="1" i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b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r>
                        <a:rPr lang="en-US" altLang="ko-KR" sz="11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tier </a:t>
                      </a:r>
                      <a:r>
                        <a:rPr lang="ko-KR" altLang="en-US" sz="11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구조의 구현 필요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2393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b="1" i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b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Web</a:t>
                      </a:r>
                      <a:r>
                        <a:rPr lang="ko-KR" altLang="en-US" sz="11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en-US" altLang="ko-KR" sz="11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server</a:t>
                      </a:r>
                      <a:r>
                        <a:rPr lang="ko-KR" altLang="en-US" sz="11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와 </a:t>
                      </a:r>
                      <a:r>
                        <a:rPr lang="en-US" altLang="ko-KR" sz="11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WAS</a:t>
                      </a:r>
                      <a:r>
                        <a:rPr lang="ko-KR" altLang="en-US" sz="11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의 </a:t>
                      </a:r>
                      <a:r>
                        <a:rPr lang="en-US" altLang="ko-KR" sz="11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scale out</a:t>
                      </a:r>
                      <a:r>
                        <a:rPr lang="ko-KR" altLang="en-US" sz="11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에 따른 </a:t>
                      </a:r>
                      <a:r>
                        <a:rPr lang="en-US" altLang="ko-KR" sz="11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auto scaling</a:t>
                      </a:r>
                      <a:r>
                        <a:rPr lang="ko-KR" altLang="en-US" sz="11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고려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6019134"/>
                  </a:ext>
                </a:extLst>
              </a:tr>
              <a:tr h="823938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i="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Database</a:t>
                      </a:r>
                      <a:endParaRPr lang="ko-KR" altLang="en-US" sz="1200" b="1" i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0" indent="-88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kern="1200" baseline="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</a:t>
                      </a:r>
                      <a:r>
                        <a:rPr lang="ko-KR" altLang="en-US" sz="1100" b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비동기식으로 인한 데이터 유실</a:t>
                      </a:r>
                      <a:r>
                        <a:rPr lang="ko-KR" altLang="en-US" sz="1100" b="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    가능성에 대한 방안 필요</a:t>
                      </a:r>
                      <a:endParaRPr lang="en-US" altLang="ko-KR" sz="1100" b="0" kern="1200" baseline="0" dirty="0" smtClean="0">
                        <a:solidFill>
                          <a:schemeClr val="dk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398592"/>
                  </a:ext>
                </a:extLst>
              </a:tr>
              <a:tr h="494362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b="1" i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0" indent="-88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kern="1200" baseline="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데이터에 대한 백업 필요</a:t>
                      </a:r>
                      <a:endParaRPr lang="en-US" altLang="ko-KR" sz="1100" b="0" kern="1200" baseline="0" dirty="0" smtClean="0">
                        <a:solidFill>
                          <a:schemeClr val="dk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3606067"/>
                  </a:ext>
                </a:extLst>
              </a:tr>
              <a:tr h="5492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i="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Security</a:t>
                      </a:r>
                      <a:endParaRPr lang="ko-KR" altLang="en-US" sz="1200" b="1" i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0" indent="-88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kern="1200" baseline="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보안에 대한 방안 필요</a:t>
                      </a:r>
                      <a:endParaRPr lang="en-US" altLang="ko-KR" sz="1100" b="0" kern="1200" baseline="0" dirty="0" smtClean="0">
                        <a:solidFill>
                          <a:schemeClr val="dk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1053155"/>
                  </a:ext>
                </a:extLst>
              </a:tr>
              <a:tr h="5492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i="0" baseline="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Cost </a:t>
                      </a:r>
                      <a:endParaRPr lang="en-US" altLang="ko-KR" sz="1200" b="1" i="0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0" indent="-88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kern="1200" baseline="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각 서비스 비용 예측 필요</a:t>
                      </a:r>
                      <a:endParaRPr lang="en-US" altLang="ko-KR" sz="1100" b="0" kern="1200" baseline="0" dirty="0">
                        <a:solidFill>
                          <a:schemeClr val="dk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1554014"/>
                  </a:ext>
                </a:extLst>
              </a:tr>
            </a:tbl>
          </a:graphicData>
        </a:graphic>
      </p:graphicFrame>
      <p:sp>
        <p:nvSpPr>
          <p:cNvPr id="6" name="모서리가 둥근 직사각형 5"/>
          <p:cNvSpPr/>
          <p:nvPr/>
        </p:nvSpPr>
        <p:spPr>
          <a:xfrm>
            <a:off x="344488" y="872714"/>
            <a:ext cx="3581160" cy="378571"/>
          </a:xfrm>
          <a:prstGeom prst="roundRect">
            <a:avLst/>
          </a:prstGeom>
          <a:solidFill>
            <a:srgbClr val="37609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400" b="1" dirty="0" err="1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착수보고</a:t>
            </a:r>
            <a:r>
              <a:rPr lang="ko-KR" altLang="en-US" sz="1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4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요구사항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4232920" y="872714"/>
            <a:ext cx="5472608" cy="54366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1200" b="1" dirty="0" smtClean="0">
              <a:solidFill>
                <a:schemeClr val="bg1"/>
              </a:solidFill>
              <a:latin typeface="Whitney-MediumItalic" pitchFamily="2" charset="0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224129" y="565340"/>
            <a:ext cx="5490191" cy="30792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반영한 아키텍처</a:t>
            </a:r>
            <a:endParaRPr lang="ko-KR" altLang="en-US" sz="1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81168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82888" y="4139791"/>
            <a:ext cx="451924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b="1" dirty="0" smtClean="0">
                <a:solidFill>
                  <a:srgbClr val="1E232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Active Master </a:t>
            </a:r>
            <a:r>
              <a:rPr lang="ko-KR" altLang="en-US" sz="1400" b="1" dirty="0" smtClean="0">
                <a:solidFill>
                  <a:srgbClr val="1E232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장애 발생 시 </a:t>
            </a:r>
            <a:r>
              <a:rPr lang="en-US" altLang="ko-KR" sz="1400" b="1" dirty="0">
                <a:solidFill>
                  <a:srgbClr val="1E232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Passive</a:t>
            </a:r>
            <a:r>
              <a:rPr lang="ko-KR" altLang="en-US" sz="1400" b="1" dirty="0">
                <a:solidFill>
                  <a:srgbClr val="1E232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 </a:t>
            </a:r>
            <a:r>
              <a:rPr lang="en-US" altLang="ko-KR" sz="1400" b="1" dirty="0">
                <a:solidFill>
                  <a:srgbClr val="1E232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Failover </a:t>
            </a:r>
            <a:r>
              <a:rPr lang="ko-KR" altLang="en-US" sz="1400" b="1" dirty="0">
                <a:solidFill>
                  <a:srgbClr val="1E232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진행되며 모든 서비스 </a:t>
            </a:r>
            <a:r>
              <a:rPr lang="en-US" altLang="ko-KR" sz="1400" b="1" dirty="0">
                <a:solidFill>
                  <a:srgbClr val="1E232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IP(VIP)</a:t>
            </a:r>
            <a:r>
              <a:rPr lang="ko-KR" altLang="en-US" sz="1400" b="1" dirty="0">
                <a:solidFill>
                  <a:srgbClr val="1E232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자동 </a:t>
            </a:r>
            <a:r>
              <a:rPr lang="ko-KR" altLang="en-US" sz="1400" b="1" dirty="0" smtClean="0">
                <a:solidFill>
                  <a:srgbClr val="1E232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이관</a:t>
            </a:r>
            <a:endParaRPr lang="en-US" altLang="ko-KR" sz="1400" b="1" dirty="0" smtClean="0">
              <a:solidFill>
                <a:srgbClr val="1E232E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ko-KR" altLang="en-US" sz="1400" b="1" dirty="0">
              <a:solidFill>
                <a:srgbClr val="1E232E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b="1" dirty="0" smtClean="0">
                <a:solidFill>
                  <a:srgbClr val="1E232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NHN</a:t>
            </a:r>
            <a:r>
              <a:rPr lang="ko-KR" altLang="en-US" sz="1400" b="1" dirty="0" smtClean="0">
                <a:solidFill>
                  <a:srgbClr val="1E232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에서 사용하는 이중화 </a:t>
            </a:r>
            <a:r>
              <a:rPr lang="ko-KR" altLang="en-US" sz="1400" b="1" dirty="0">
                <a:solidFill>
                  <a:srgbClr val="1E232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방안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496" y="1579446"/>
            <a:ext cx="3962400" cy="238125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7895" y="1817236"/>
            <a:ext cx="3876675" cy="177165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5130699" y="4104143"/>
            <a:ext cx="446360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Replication </a:t>
            </a: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서비스에서 </a:t>
            </a:r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Auto-Failover </a:t>
            </a: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기능 추가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Master </a:t>
            </a:r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role </a:t>
            </a: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및 </a:t>
            </a:r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VIP </a:t>
            </a: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자동 이관 </a:t>
            </a:r>
            <a:r>
              <a:rPr lang="ko-KR" altLang="en-US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지원</a:t>
            </a:r>
            <a:endParaRPr lang="en-US" altLang="ko-KR" sz="14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ko-KR" altLang="en-US" sz="1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b="1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DB Connection IP</a:t>
            </a:r>
            <a:r>
              <a:rPr lang="ko-KR" altLang="en-US" sz="1400" b="1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 </a:t>
            </a:r>
            <a:r>
              <a:rPr lang="en-US" altLang="ko-KR" sz="1400" b="1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VIP </a:t>
            </a:r>
            <a:r>
              <a:rPr lang="ko-KR" altLang="en-US" sz="1400" b="1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사용이 가능해야 함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b="1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Third Party</a:t>
            </a:r>
            <a:r>
              <a:rPr lang="ko-KR" altLang="en-US" sz="1400" b="1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이므로 검증이 필요함</a:t>
            </a:r>
            <a:endParaRPr lang="ko-KR" altLang="en-US" sz="1400" b="1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165732" y="554557"/>
            <a:ext cx="2483011" cy="378571"/>
          </a:xfrm>
          <a:prstGeom prst="roundRect">
            <a:avLst/>
          </a:prstGeom>
          <a:solidFill>
            <a:schemeClr val="tx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이슈</a:t>
            </a:r>
            <a:r>
              <a:rPr lang="en-US" altLang="ko-KR" sz="14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DB Auto Failover</a:t>
            </a:r>
            <a:endParaRPr lang="ko-KR" altLang="en-US" sz="1400" b="1" dirty="0" smtClean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86466" y="1039062"/>
            <a:ext cx="4622163" cy="450837"/>
          </a:xfrm>
          <a:prstGeom prst="rect">
            <a:avLst/>
          </a:prstGeom>
          <a:solidFill>
            <a:schemeClr val="tx1"/>
          </a:solidFill>
          <a:ln>
            <a:solidFill>
              <a:srgbClr val="0070C0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Multi Master Replication Manager(MMM)</a:t>
            </a:r>
            <a:endParaRPr lang="ko-KR" altLang="en-US" sz="1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5078579" y="1039062"/>
            <a:ext cx="4622163" cy="45083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MySQL High Availability(MHA)</a:t>
            </a:r>
            <a:endParaRPr lang="ko-KR" altLang="en-US" sz="1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82888" y="1039061"/>
            <a:ext cx="4625741" cy="301118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1200" b="1" dirty="0" smtClean="0">
              <a:solidFill>
                <a:schemeClr val="bg1"/>
              </a:solidFill>
              <a:latin typeface="Whitney-MediumItalic" pitchFamily="2" charset="0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5078579" y="1037056"/>
            <a:ext cx="4615309" cy="301118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1200" b="1" dirty="0" smtClean="0">
              <a:solidFill>
                <a:schemeClr val="bg1"/>
              </a:solidFill>
              <a:latin typeface="Whitney-MediumItalic" pitchFamily="2" charset="0"/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5117792" y="5373216"/>
            <a:ext cx="1972525" cy="755704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14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NCP</a:t>
            </a:r>
            <a:r>
              <a:rPr lang="ko-KR" altLang="en-US" sz="14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에서는 </a:t>
            </a:r>
            <a:r>
              <a:rPr lang="en-US" altLang="ko-KR" sz="1400" b="1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VIP</a:t>
            </a:r>
            <a:r>
              <a:rPr lang="ko-KR" altLang="en-US" sz="14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</a:t>
            </a:r>
            <a:r>
              <a:rPr lang="en-US" altLang="ko-KR" sz="14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Private Subnet IP</a:t>
            </a:r>
            <a:r>
              <a:rPr lang="ko-KR" altLang="en-US" sz="14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 할당해야 함</a:t>
            </a:r>
            <a:endParaRPr lang="en-US" altLang="ko-KR" sz="1400" b="1" dirty="0" smtClean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타원 3"/>
          <p:cNvSpPr/>
          <p:nvPr/>
        </p:nvSpPr>
        <p:spPr>
          <a:xfrm>
            <a:off x="6897216" y="2088896"/>
            <a:ext cx="432048" cy="36004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1200" b="1" dirty="0" smtClean="0">
              <a:solidFill>
                <a:schemeClr val="bg1"/>
              </a:solidFill>
              <a:latin typeface="Whitney-MediumItalic" pitchFamily="2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177945" y="1576666"/>
            <a:ext cx="31935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URL=</a:t>
            </a:r>
            <a:r>
              <a:rPr lang="en-US" altLang="ko-KR" b="1" dirty="0" err="1"/>
              <a:t>jdbc:mysql</a:t>
            </a:r>
            <a:r>
              <a:rPr lang="en-US" altLang="ko-KR" b="1" dirty="0" smtClean="0"/>
              <a:t>://</a:t>
            </a:r>
            <a:r>
              <a:rPr lang="en-US" altLang="ko-KR" b="1" dirty="0" smtClean="0">
                <a:solidFill>
                  <a:srgbClr val="FF0000"/>
                </a:solidFill>
              </a:rPr>
              <a:t>VIP</a:t>
            </a:r>
            <a:r>
              <a:rPr lang="en-US" altLang="ko-KR" b="1" dirty="0" smtClean="0"/>
              <a:t>:3306</a:t>
            </a:r>
            <a:endParaRPr lang="ko-KR" altLang="en-US" b="1" dirty="0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7479458" y="5373216"/>
            <a:ext cx="2154062" cy="755704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1400" b="1" dirty="0" err="1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Webapp</a:t>
            </a:r>
            <a:r>
              <a:rPr lang="en-US" altLang="ko-KR" sz="14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Server</a:t>
            </a:r>
            <a:r>
              <a:rPr lang="ko-KR" altLang="en-US" sz="14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와 </a:t>
            </a:r>
            <a:r>
              <a:rPr lang="en-US" altLang="ko-KR" sz="14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DB Server</a:t>
            </a:r>
            <a:r>
              <a:rPr lang="ko-KR" altLang="en-US" sz="14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 </a:t>
            </a:r>
            <a:r>
              <a:rPr lang="ko-KR" altLang="en-US" sz="1400" b="1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같은 </a:t>
            </a:r>
            <a:r>
              <a:rPr lang="en-US" altLang="ko-KR" sz="1400" b="1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Tier</a:t>
            </a:r>
            <a:r>
              <a:rPr lang="ko-KR" altLang="en-US" sz="14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 됨</a:t>
            </a:r>
            <a:endParaRPr lang="en-US" altLang="ko-KR" sz="1400" b="1" dirty="0" smtClean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오른쪽 화살표 4"/>
          <p:cNvSpPr/>
          <p:nvPr/>
        </p:nvSpPr>
        <p:spPr>
          <a:xfrm>
            <a:off x="7119418" y="5607052"/>
            <a:ext cx="360040" cy="288032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1000" b="1" smtClean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" name="Rectangle 52"/>
          <p:cNvSpPr txBox="1">
            <a:spLocks noChangeArrowheads="1"/>
          </p:cNvSpPr>
          <p:nvPr/>
        </p:nvSpPr>
        <p:spPr>
          <a:xfrm>
            <a:off x="139547" y="14042"/>
            <a:ext cx="9454760" cy="39062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900" b="1" dirty="0" smtClean="0">
                <a:latin typeface="+mj-ea"/>
              </a:rPr>
              <a:t>2. As-Is</a:t>
            </a:r>
          </a:p>
        </p:txBody>
      </p:sp>
    </p:spTree>
    <p:extLst>
      <p:ext uri="{BB962C8B-B14F-4D97-AF65-F5344CB8AC3E}">
        <p14:creationId xmlns:p14="http://schemas.microsoft.com/office/powerpoint/2010/main" val="624936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모서리가 둥근 직사각형 85"/>
          <p:cNvSpPr/>
          <p:nvPr/>
        </p:nvSpPr>
        <p:spPr>
          <a:xfrm>
            <a:off x="157838" y="549405"/>
            <a:ext cx="2850946" cy="378571"/>
          </a:xfrm>
          <a:prstGeom prst="roundRect">
            <a:avLst/>
          </a:prstGeom>
          <a:solidFill>
            <a:schemeClr val="tx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이슈</a:t>
            </a:r>
            <a:r>
              <a:rPr lang="en-US" altLang="ko-KR" sz="1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Session </a:t>
            </a:r>
            <a:r>
              <a:rPr lang="ko-KR" altLang="en-US" sz="1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및 </a:t>
            </a:r>
            <a:r>
              <a:rPr lang="en-US" altLang="ko-KR" sz="1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LB Algorithm</a:t>
            </a:r>
            <a:endParaRPr lang="ko-KR" altLang="en-US" sz="1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7" name="직사각형 86"/>
          <p:cNvSpPr/>
          <p:nvPr/>
        </p:nvSpPr>
        <p:spPr>
          <a:xfrm>
            <a:off x="186466" y="1043026"/>
            <a:ext cx="4622163" cy="450837"/>
          </a:xfrm>
          <a:prstGeom prst="rect">
            <a:avLst/>
          </a:prstGeom>
          <a:solidFill>
            <a:schemeClr val="tx1"/>
          </a:solidFill>
          <a:ln>
            <a:solidFill>
              <a:srgbClr val="0070C0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14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Session </a:t>
            </a:r>
            <a:r>
              <a:rPr lang="ko-KR" altLang="en-US" sz="14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유지 실패로 </a:t>
            </a:r>
            <a:r>
              <a:rPr lang="en-US" altLang="ko-KR" sz="14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Login </a:t>
            </a:r>
            <a:r>
              <a:rPr lang="ko-KR" altLang="en-US" sz="14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접속 불가</a:t>
            </a:r>
            <a:endParaRPr lang="ko-KR" altLang="en-US" sz="1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8" name="직사각형 87"/>
          <p:cNvSpPr/>
          <p:nvPr/>
        </p:nvSpPr>
        <p:spPr>
          <a:xfrm>
            <a:off x="5078579" y="1043026"/>
            <a:ext cx="4622163" cy="45083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14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Source IP Hash Algorithm </a:t>
            </a:r>
            <a:r>
              <a:rPr lang="ko-KR" altLang="en-US" sz="14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변경</a:t>
            </a:r>
            <a:endParaRPr lang="ko-KR" altLang="en-US" sz="1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9" name="직사각형 88"/>
          <p:cNvSpPr/>
          <p:nvPr/>
        </p:nvSpPr>
        <p:spPr>
          <a:xfrm>
            <a:off x="182888" y="1043025"/>
            <a:ext cx="4625741" cy="44342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1200" b="1" dirty="0" smtClean="0">
              <a:solidFill>
                <a:schemeClr val="bg1"/>
              </a:solidFill>
              <a:latin typeface="Whitney-MediumItalic" pitchFamily="2" charset="0"/>
            </a:endParaRPr>
          </a:p>
        </p:txBody>
      </p:sp>
      <p:sp>
        <p:nvSpPr>
          <p:cNvPr id="90" name="직사각형 89"/>
          <p:cNvSpPr/>
          <p:nvPr/>
        </p:nvSpPr>
        <p:spPr>
          <a:xfrm>
            <a:off x="5078579" y="1041020"/>
            <a:ext cx="4615309" cy="44362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1200" b="1" dirty="0" smtClean="0">
              <a:solidFill>
                <a:schemeClr val="bg1"/>
              </a:solidFill>
              <a:latin typeface="Whitney-MediumItalic" pitchFamily="2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770" y="1594837"/>
            <a:ext cx="4371975" cy="378142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0245" y="1594837"/>
            <a:ext cx="4371975" cy="3800475"/>
          </a:xfrm>
          <a:prstGeom prst="rect">
            <a:avLst/>
          </a:prstGeom>
        </p:spPr>
      </p:pic>
      <p:sp>
        <p:nvSpPr>
          <p:cNvPr id="91" name="TextBox 90"/>
          <p:cNvSpPr txBox="1"/>
          <p:nvPr/>
        </p:nvSpPr>
        <p:spPr>
          <a:xfrm>
            <a:off x="182888" y="5604322"/>
            <a:ext cx="4625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Nginx</a:t>
            </a: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의 </a:t>
            </a:r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sticky </a:t>
            </a:r>
            <a:r>
              <a:rPr lang="en-US" altLang="ko-KR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session </a:t>
            </a:r>
            <a:r>
              <a:rPr lang="ko-KR" altLang="en-US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기능 </a:t>
            </a:r>
            <a:r>
              <a:rPr lang="ko-KR" altLang="en-US" sz="14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미지원</a:t>
            </a:r>
            <a:endParaRPr lang="en-US" altLang="ko-KR" sz="14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Load </a:t>
            </a:r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Balancer </a:t>
            </a: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알고리즘으로 </a:t>
            </a:r>
            <a:r>
              <a:rPr lang="ko-KR" altLang="en-US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인한 세션 </a:t>
            </a: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유지 실패</a:t>
            </a:r>
            <a:endParaRPr lang="ko-KR" altLang="en-US" sz="1100" b="1" dirty="0">
              <a:solidFill>
                <a:srgbClr val="1E232E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5080637" y="5884892"/>
            <a:ext cx="46257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200" b="1" dirty="0" smtClean="0">
                <a:solidFill>
                  <a:srgbClr val="1E232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WEB/WAS </a:t>
            </a:r>
            <a:r>
              <a:rPr lang="ko-KR" altLang="en-US" sz="1200" b="1" dirty="0" smtClean="0">
                <a:solidFill>
                  <a:srgbClr val="1E232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통합 후 </a:t>
            </a:r>
            <a:r>
              <a:rPr lang="en-US" altLang="ko-KR" sz="1200" b="1" dirty="0" smtClean="0">
                <a:solidFill>
                  <a:srgbClr val="1E232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Load Balancer</a:t>
            </a:r>
            <a:r>
              <a:rPr lang="ko-KR" altLang="en-US" sz="1200" b="1" dirty="0" smtClean="0">
                <a:solidFill>
                  <a:srgbClr val="1E232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</a:t>
            </a:r>
            <a:r>
              <a:rPr lang="en-US" altLang="ko-KR" sz="1200" b="1" dirty="0" smtClean="0">
                <a:solidFill>
                  <a:srgbClr val="1E232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Balancing Algorithm</a:t>
            </a:r>
            <a:r>
              <a:rPr lang="ko-KR" altLang="en-US" sz="1200" b="1" dirty="0" smtClean="0">
                <a:solidFill>
                  <a:srgbClr val="1E232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을 </a:t>
            </a:r>
            <a:r>
              <a:rPr lang="en-US" altLang="ko-KR" sz="1200" b="1" dirty="0" smtClean="0">
                <a:solidFill>
                  <a:srgbClr val="1E232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Source IP Hash</a:t>
            </a:r>
            <a:r>
              <a:rPr lang="ko-KR" altLang="en-US" sz="1200" b="1" dirty="0" smtClean="0">
                <a:solidFill>
                  <a:srgbClr val="1E232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 변경 후 세션 유지 정상</a:t>
            </a:r>
            <a:endParaRPr lang="ko-KR" altLang="en-US" sz="1200" b="1" dirty="0">
              <a:solidFill>
                <a:srgbClr val="1E232E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5078" y="5561521"/>
            <a:ext cx="4536861" cy="295275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7" name="직사각형 6"/>
          <p:cNvSpPr/>
          <p:nvPr/>
        </p:nvSpPr>
        <p:spPr>
          <a:xfrm>
            <a:off x="7617296" y="1721731"/>
            <a:ext cx="1224136" cy="34790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1200" b="1" dirty="0" smtClean="0">
              <a:solidFill>
                <a:schemeClr val="bg1"/>
              </a:solidFill>
              <a:latin typeface="Whitney-MediumItalic" pitchFamily="2" charset="0"/>
            </a:endParaRPr>
          </a:p>
        </p:txBody>
      </p:sp>
      <p:sp>
        <p:nvSpPr>
          <p:cNvPr id="8" name="오른쪽 화살표 7"/>
          <p:cNvSpPr/>
          <p:nvPr/>
        </p:nvSpPr>
        <p:spPr>
          <a:xfrm>
            <a:off x="4666487" y="2976302"/>
            <a:ext cx="625512" cy="565651"/>
          </a:xfrm>
          <a:prstGeom prst="rightArrow">
            <a:avLst/>
          </a:prstGeom>
          <a:solidFill>
            <a:srgbClr val="4F81BD"/>
          </a:solidFill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1200" b="1" dirty="0" smtClean="0">
              <a:solidFill>
                <a:schemeClr val="bg1"/>
              </a:solidFill>
              <a:latin typeface="Whitney-MediumItalic" pitchFamily="2" charset="0"/>
            </a:endParaRPr>
          </a:p>
        </p:txBody>
      </p:sp>
      <p:sp>
        <p:nvSpPr>
          <p:cNvPr id="15" name="Rectangle 52"/>
          <p:cNvSpPr txBox="1">
            <a:spLocks noChangeArrowheads="1"/>
          </p:cNvSpPr>
          <p:nvPr/>
        </p:nvSpPr>
        <p:spPr>
          <a:xfrm>
            <a:off x="139547" y="14042"/>
            <a:ext cx="9454760" cy="39062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900" b="1" dirty="0" smtClean="0">
                <a:latin typeface="+mj-ea"/>
              </a:rPr>
              <a:t>2. As-Is</a:t>
            </a:r>
          </a:p>
        </p:txBody>
      </p:sp>
    </p:spTree>
    <p:extLst>
      <p:ext uri="{BB962C8B-B14F-4D97-AF65-F5344CB8AC3E}">
        <p14:creationId xmlns:p14="http://schemas.microsoft.com/office/powerpoint/2010/main" val="2912112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1568624" y="548680"/>
            <a:ext cx="6696745" cy="5743979"/>
            <a:chOff x="929342" y="476672"/>
            <a:chExt cx="6696745" cy="5743979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29342" y="810421"/>
              <a:ext cx="6676894" cy="5381259"/>
            </a:xfrm>
            <a:prstGeom prst="rect">
              <a:avLst/>
            </a:prstGeom>
          </p:spPr>
        </p:pic>
        <p:sp>
          <p:nvSpPr>
            <p:cNvPr id="3" name="직사각형 2"/>
            <p:cNvSpPr/>
            <p:nvPr/>
          </p:nvSpPr>
          <p:spPr>
            <a:xfrm>
              <a:off x="929342" y="784046"/>
              <a:ext cx="6687953" cy="543660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 anchor="ctr">
              <a:noAutofit/>
            </a:bodyPr>
            <a:lstStyle/>
            <a:p>
              <a:pPr algn="ctr"/>
              <a:endParaRPr lang="ko-KR" altLang="en-US" sz="1200" b="1" dirty="0" smtClean="0">
                <a:solidFill>
                  <a:schemeClr val="bg1"/>
                </a:solidFill>
                <a:latin typeface="Whitney-MediumItalic" pitchFamily="2" charset="0"/>
              </a:endParaRPr>
            </a:p>
          </p:txBody>
        </p:sp>
        <p:sp>
          <p:nvSpPr>
            <p:cNvPr id="4" name="직사각형 3"/>
            <p:cNvSpPr/>
            <p:nvPr/>
          </p:nvSpPr>
          <p:spPr>
            <a:xfrm>
              <a:off x="929344" y="476672"/>
              <a:ext cx="6696743" cy="30792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1400" b="1" dirty="0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최종 아키텍처</a:t>
              </a:r>
              <a:endParaRPr lang="ko-KR" altLang="en-US" sz="1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6" name="Rectangle 52"/>
          <p:cNvSpPr txBox="1">
            <a:spLocks noChangeArrowheads="1"/>
          </p:cNvSpPr>
          <p:nvPr/>
        </p:nvSpPr>
        <p:spPr>
          <a:xfrm>
            <a:off x="139547" y="14042"/>
            <a:ext cx="9454760" cy="39062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900" b="1" dirty="0">
                <a:latin typeface="+mj-ea"/>
              </a:rPr>
              <a:t>3</a:t>
            </a:r>
            <a:r>
              <a:rPr lang="en-US" altLang="ko-KR" sz="1900" b="1" dirty="0" smtClean="0">
                <a:latin typeface="+mj-ea"/>
              </a:rPr>
              <a:t>. To-Be</a:t>
            </a:r>
          </a:p>
        </p:txBody>
      </p:sp>
    </p:spTree>
    <p:extLst>
      <p:ext uri="{BB962C8B-B14F-4D97-AF65-F5344CB8AC3E}">
        <p14:creationId xmlns:p14="http://schemas.microsoft.com/office/powerpoint/2010/main" val="2337538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5233443"/>
              </p:ext>
            </p:extLst>
          </p:nvPr>
        </p:nvGraphicFramePr>
        <p:xfrm>
          <a:off x="492739" y="1576158"/>
          <a:ext cx="8928990" cy="18699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8165">
                  <a:extLst>
                    <a:ext uri="{9D8B030D-6E8A-4147-A177-3AD203B41FA5}">
                      <a16:colId xmlns:a16="http://schemas.microsoft.com/office/drawing/2014/main" val="2227502053"/>
                    </a:ext>
                  </a:extLst>
                </a:gridCol>
                <a:gridCol w="1488165">
                  <a:extLst>
                    <a:ext uri="{9D8B030D-6E8A-4147-A177-3AD203B41FA5}">
                      <a16:colId xmlns:a16="http://schemas.microsoft.com/office/drawing/2014/main" val="228214558"/>
                    </a:ext>
                  </a:extLst>
                </a:gridCol>
                <a:gridCol w="2208246">
                  <a:extLst>
                    <a:ext uri="{9D8B030D-6E8A-4147-A177-3AD203B41FA5}">
                      <a16:colId xmlns:a16="http://schemas.microsoft.com/office/drawing/2014/main" val="257005739"/>
                    </a:ext>
                  </a:extLst>
                </a:gridCol>
                <a:gridCol w="1584176">
                  <a:extLst>
                    <a:ext uri="{9D8B030D-6E8A-4147-A177-3AD203B41FA5}">
                      <a16:colId xmlns:a16="http://schemas.microsoft.com/office/drawing/2014/main" val="89580115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643850523"/>
                    </a:ext>
                  </a:extLst>
                </a:gridCol>
                <a:gridCol w="1008110">
                  <a:extLst>
                    <a:ext uri="{9D8B030D-6E8A-4147-A177-3AD203B41FA5}">
                      <a16:colId xmlns:a16="http://schemas.microsoft.com/office/drawing/2014/main" val="2379148202"/>
                    </a:ext>
                  </a:extLst>
                </a:gridCol>
              </a:tblGrid>
              <a:tr h="2160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err="1" smtClean="0"/>
                        <a:t>서버이름</a:t>
                      </a:r>
                      <a:endParaRPr lang="ko-KR" altLang="en-US" sz="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err="1" smtClean="0"/>
                        <a:t>이미지이름</a:t>
                      </a:r>
                      <a:endParaRPr lang="ko-KR" altLang="en-US" sz="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b="1" dirty="0" smtClean="0"/>
                        <a:t>OS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/>
                        <a:t>사양</a:t>
                      </a:r>
                      <a:endParaRPr lang="ko-KR" altLang="en-US" sz="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err="1" smtClean="0"/>
                        <a:t>비공인</a:t>
                      </a:r>
                      <a:r>
                        <a:rPr lang="en-US" altLang="ko-KR" sz="800" b="1" dirty="0" smtClean="0"/>
                        <a:t>IP</a:t>
                      </a:r>
                      <a:endParaRPr lang="ko-KR" altLang="en-US" sz="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/>
                        <a:t>스토리지</a:t>
                      </a:r>
                      <a:endParaRPr lang="ko-KR" altLang="en-US" sz="8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9215694"/>
                  </a:ext>
                </a:extLst>
              </a:tr>
              <a:tr h="2160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webapp-01-kr1</a:t>
                      </a:r>
                      <a:endParaRPr lang="ko-KR" altLang="en-US" sz="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image-webapp-v1</a:t>
                      </a:r>
                      <a:endParaRPr lang="ko-KR" altLang="en-US" sz="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centos 7.3 (64-bit)</a:t>
                      </a:r>
                      <a:endParaRPr lang="ko-KR" altLang="en-US" sz="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[Compact] 1vCPU, 2GB</a:t>
                      </a:r>
                      <a:r>
                        <a:rPr lang="en-US" altLang="ko-KR" sz="800" b="1" baseline="0" dirty="0" smtClean="0"/>
                        <a:t> Mem</a:t>
                      </a:r>
                      <a:endParaRPr lang="ko-KR" altLang="en-US" sz="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[SSD] 50GB</a:t>
                      </a:r>
                      <a:endParaRPr lang="ko-KR" altLang="en-US" sz="8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12424116"/>
                  </a:ext>
                </a:extLst>
              </a:tr>
              <a:tr h="2160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webapp-01-kr2</a:t>
                      </a:r>
                      <a:endParaRPr lang="ko-KR" altLang="en-US" sz="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/>
                        <a:t>image-webapp-v1</a:t>
                      </a:r>
                      <a:endParaRPr lang="ko-KR" altLang="en-US" sz="800" b="1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centos 7.3 (64-bit)</a:t>
                      </a:r>
                      <a:endParaRPr lang="ko-KR" altLang="en-US" sz="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[Compact] 1vCPU, 2GB</a:t>
                      </a:r>
                      <a:r>
                        <a:rPr lang="en-US" altLang="ko-KR" sz="800" b="1" baseline="0" dirty="0" smtClean="0"/>
                        <a:t> Mem</a:t>
                      </a:r>
                      <a:endParaRPr lang="ko-KR" altLang="en-US" sz="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[SSD] 50GB</a:t>
                      </a:r>
                      <a:endParaRPr lang="ko-KR" altLang="en-US" sz="8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0145224"/>
                  </a:ext>
                </a:extLst>
              </a:tr>
              <a:tr h="21602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/>
                        <a:t>mmm-monitor-kr2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image-mmm-master-v1</a:t>
                      </a:r>
                      <a:endParaRPr lang="ko-KR" altLang="en-US" sz="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CentOS</a:t>
                      </a:r>
                      <a:r>
                        <a:rPr lang="en-US" altLang="ko-KR" sz="800" b="1" baseline="0" dirty="0" smtClean="0"/>
                        <a:t> 7.2 with MySQL 5.7 (64-bit)</a:t>
                      </a:r>
                      <a:endParaRPr lang="ko-KR" altLang="en-US" sz="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/>
                        <a:t>[Compact] 1vCPU, 2GB</a:t>
                      </a:r>
                      <a:r>
                        <a:rPr lang="en-US" altLang="ko-KR" sz="800" b="1" baseline="0" dirty="0" smtClean="0"/>
                        <a:t> Mem</a:t>
                      </a:r>
                      <a:endParaRPr lang="ko-KR" altLang="en-US" sz="800" b="1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10.41.82.45</a:t>
                      </a:r>
                    </a:p>
                    <a:p>
                      <a:pPr algn="ctr" latinLnBrk="1"/>
                      <a:r>
                        <a:rPr lang="en-US" altLang="ko-KR" sz="800" b="1" dirty="0" smtClean="0"/>
                        <a:t>192.168.20.100</a:t>
                      </a:r>
                      <a:endParaRPr lang="ko-KR" altLang="en-US" sz="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/>
                        <a:t>[SSD] 50GB</a:t>
                      </a:r>
                      <a:endParaRPr lang="ko-KR" altLang="en-US" sz="800" b="1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8048306"/>
                  </a:ext>
                </a:extLst>
              </a:tr>
              <a:tr h="21602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/>
                        <a:t>mmm-master-01-kr2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/>
                        <a:t>image-mmm-master-v1</a:t>
                      </a:r>
                      <a:endParaRPr lang="ko-KR" altLang="en-US" sz="800" b="1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/>
                        <a:t>CentOS</a:t>
                      </a:r>
                      <a:r>
                        <a:rPr lang="en-US" altLang="ko-KR" sz="800" b="1" baseline="0" dirty="0" smtClean="0"/>
                        <a:t> 7.2 with MySQL 5.7 (64-bit)</a:t>
                      </a:r>
                      <a:endParaRPr lang="ko-KR" altLang="en-US" sz="800" b="1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/>
                        <a:t>[Compact] 1vCPU, 2GB</a:t>
                      </a:r>
                      <a:r>
                        <a:rPr lang="en-US" altLang="ko-KR" sz="800" b="1" baseline="0" dirty="0" smtClean="0"/>
                        <a:t> Mem</a:t>
                      </a:r>
                      <a:endParaRPr lang="ko-KR" altLang="en-US" sz="800" b="1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b="1" dirty="0" smtClean="0"/>
                        <a:t>10.41.82.46</a:t>
                      </a:r>
                    </a:p>
                    <a:p>
                      <a:pPr algn="ctr"/>
                      <a:r>
                        <a:rPr lang="en-US" altLang="ko-KR" sz="800" b="1" dirty="0" smtClean="0"/>
                        <a:t>192.168.20.101</a:t>
                      </a:r>
                      <a:endParaRPr lang="ko-KR" altLang="en-US" sz="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/>
                        <a:t>[SSD] 50GB</a:t>
                      </a:r>
                      <a:endParaRPr lang="ko-KR" altLang="en-US" sz="800" b="1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99937484"/>
                  </a:ext>
                </a:extLst>
              </a:tr>
              <a:tr h="21602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/>
                        <a:t>mmm-master-02-kr2</a:t>
                      </a:r>
                      <a:endParaRPr lang="ko-KR" altLang="en-US" sz="800" b="1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/>
                        <a:t>image-mmm-monitor-v1</a:t>
                      </a:r>
                      <a:endParaRPr lang="ko-KR" altLang="en-US" sz="800" b="1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/>
                        <a:t>CentOS</a:t>
                      </a:r>
                      <a:r>
                        <a:rPr lang="en-US" altLang="ko-KR" sz="800" b="1" baseline="0" dirty="0" smtClean="0"/>
                        <a:t> 7.2 with MySQL 5.7 (64-bit)</a:t>
                      </a:r>
                      <a:endParaRPr lang="ko-KR" altLang="en-US" sz="800" b="1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/>
                        <a:t>[Compact] 1vCPU, 2GB</a:t>
                      </a:r>
                      <a:r>
                        <a:rPr lang="en-US" altLang="ko-KR" sz="800" b="1" baseline="0" dirty="0" smtClean="0"/>
                        <a:t> Mem</a:t>
                      </a:r>
                      <a:endParaRPr lang="ko-KR" altLang="en-US" sz="800" b="1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/>
                        <a:t>10.41.82.47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/>
                        <a:t>192.168.20.102</a:t>
                      </a:r>
                      <a:endParaRPr lang="ko-KR" altLang="en-US" sz="800" b="1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/>
                        <a:t>[SSD] 50GB</a:t>
                      </a:r>
                      <a:endParaRPr lang="ko-KR" altLang="en-US" sz="800" b="1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60390917"/>
                  </a:ext>
                </a:extLst>
              </a:tr>
              <a:tr h="2160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scouter-01-kr1</a:t>
                      </a:r>
                      <a:endParaRPr lang="ko-KR" altLang="en-US" sz="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image-scouter-v1</a:t>
                      </a:r>
                      <a:endParaRPr lang="ko-KR" altLang="en-US" sz="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/>
                        <a:t>CentOS</a:t>
                      </a:r>
                      <a:r>
                        <a:rPr lang="en-US" altLang="ko-KR" sz="800" b="1" baseline="0" dirty="0" smtClean="0"/>
                        <a:t> 7.2 with MySQL 5.7 (64-bit)</a:t>
                      </a:r>
                      <a:endParaRPr lang="ko-KR" altLang="en-US" sz="800" b="1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/>
                        <a:t>[Compact] 1vCPU, 2GB</a:t>
                      </a:r>
                      <a:r>
                        <a:rPr lang="en-US" altLang="ko-KR" sz="800" b="1" baseline="0" dirty="0" smtClean="0"/>
                        <a:t> Mem</a:t>
                      </a:r>
                      <a:endParaRPr lang="ko-KR" altLang="en-US" sz="800" b="1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/>
                        <a:t>10.33.82.47</a:t>
                      </a:r>
                      <a:endParaRPr lang="ko-KR" altLang="en-US" sz="800" b="1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/>
                        <a:t>[SSD] 50GB</a:t>
                      </a:r>
                      <a:endParaRPr lang="ko-KR" altLang="en-US" sz="800" b="1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6430339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9657133"/>
              </p:ext>
            </p:extLst>
          </p:nvPr>
        </p:nvGraphicFramePr>
        <p:xfrm>
          <a:off x="492738" y="3956574"/>
          <a:ext cx="8920523" cy="8640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2406">
                  <a:extLst>
                    <a:ext uri="{9D8B030D-6E8A-4147-A177-3AD203B41FA5}">
                      <a16:colId xmlns:a16="http://schemas.microsoft.com/office/drawing/2014/main" val="2227502053"/>
                    </a:ext>
                  </a:extLst>
                </a:gridCol>
                <a:gridCol w="1089547">
                  <a:extLst>
                    <a:ext uri="{9D8B030D-6E8A-4147-A177-3AD203B41FA5}">
                      <a16:colId xmlns:a16="http://schemas.microsoft.com/office/drawing/2014/main" val="228214558"/>
                    </a:ext>
                  </a:extLst>
                </a:gridCol>
                <a:gridCol w="1809955">
                  <a:extLst>
                    <a:ext uri="{9D8B030D-6E8A-4147-A177-3AD203B41FA5}">
                      <a16:colId xmlns:a16="http://schemas.microsoft.com/office/drawing/2014/main" val="257005739"/>
                    </a:ext>
                  </a:extLst>
                </a:gridCol>
                <a:gridCol w="1718223">
                  <a:extLst>
                    <a:ext uri="{9D8B030D-6E8A-4147-A177-3AD203B41FA5}">
                      <a16:colId xmlns:a16="http://schemas.microsoft.com/office/drawing/2014/main" val="89580115"/>
                    </a:ext>
                  </a:extLst>
                </a:gridCol>
                <a:gridCol w="2040392">
                  <a:extLst>
                    <a:ext uri="{9D8B030D-6E8A-4147-A177-3AD203B41FA5}">
                      <a16:colId xmlns:a16="http://schemas.microsoft.com/office/drawing/2014/main" val="643850523"/>
                    </a:ext>
                  </a:extLst>
                </a:gridCol>
              </a:tblGrid>
              <a:tr h="2160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Network</a:t>
                      </a:r>
                      <a:r>
                        <a:rPr lang="en-US" altLang="ko-KR" sz="800" b="1" baseline="0" dirty="0" smtClean="0"/>
                        <a:t> Interface </a:t>
                      </a:r>
                      <a:r>
                        <a:rPr lang="ko-KR" altLang="en-US" sz="800" b="1" baseline="0" dirty="0" smtClean="0"/>
                        <a:t>이름</a:t>
                      </a:r>
                      <a:endParaRPr lang="ko-KR" altLang="en-US" sz="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Zone</a:t>
                      </a:r>
                      <a:endParaRPr lang="ko-KR" altLang="en-US" sz="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b="1" dirty="0" smtClean="0"/>
                        <a:t>Private</a:t>
                      </a:r>
                      <a:r>
                        <a:rPr lang="en-US" altLang="ko-KR" sz="800" b="1" baseline="0" dirty="0" smtClean="0"/>
                        <a:t> Subnet</a:t>
                      </a:r>
                      <a:endParaRPr lang="en-US" altLang="ko-KR" sz="800" b="1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IP </a:t>
                      </a:r>
                      <a:r>
                        <a:rPr lang="ko-KR" altLang="en-US" sz="800" b="1" dirty="0" smtClean="0"/>
                        <a:t>주소</a:t>
                      </a:r>
                      <a:endParaRPr lang="ko-KR" altLang="en-US" sz="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err="1" smtClean="0"/>
                        <a:t>적용서버</a:t>
                      </a:r>
                      <a:endParaRPr lang="ko-KR" altLang="en-US" sz="8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9215694"/>
                  </a:ext>
                </a:extLst>
              </a:tr>
              <a:tr h="2160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ni-mmm-100</a:t>
                      </a:r>
                      <a:endParaRPr lang="ko-KR" altLang="en-US" sz="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KR-2</a:t>
                      </a:r>
                      <a:endParaRPr lang="ko-KR" altLang="en-US" sz="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192.168.20.0/24</a:t>
                      </a:r>
                      <a:endParaRPr lang="ko-KR" altLang="en-US" sz="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192.168.20.100</a:t>
                      </a:r>
                      <a:endParaRPr lang="ko-KR" altLang="en-US" sz="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mmm-monitor-kr2</a:t>
                      </a:r>
                      <a:endParaRPr lang="ko-KR" altLang="en-US" sz="8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12424116"/>
                  </a:ext>
                </a:extLst>
              </a:tr>
              <a:tr h="2160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ni-mmm-101</a:t>
                      </a:r>
                      <a:endParaRPr lang="ko-KR" altLang="en-US" sz="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/>
                        <a:t>KR-2</a:t>
                      </a:r>
                      <a:endParaRPr lang="ko-KR" altLang="en-US" sz="800" b="1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192.168.20.0/24</a:t>
                      </a:r>
                      <a:endParaRPr lang="ko-KR" altLang="en-US" sz="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192.168.20.101</a:t>
                      </a:r>
                      <a:endParaRPr lang="ko-KR" altLang="en-US" sz="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mmm-master-01-kr2</a:t>
                      </a:r>
                      <a:endParaRPr lang="ko-KR" altLang="en-US" sz="8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0145224"/>
                  </a:ext>
                </a:extLst>
              </a:tr>
              <a:tr h="21602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/>
                        <a:t>ni-mmm-102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KR-2</a:t>
                      </a:r>
                      <a:endParaRPr lang="ko-KR" altLang="en-US" sz="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192.168.20.0/24</a:t>
                      </a:r>
                      <a:endParaRPr lang="ko-KR" altLang="en-US" sz="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/>
                        <a:t>192.168.20.102</a:t>
                      </a:r>
                      <a:endParaRPr lang="ko-KR" altLang="en-US" sz="800" b="1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mmm-master-02-kr2</a:t>
                      </a:r>
                      <a:endParaRPr lang="ko-KR" altLang="en-US" sz="8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8048306"/>
                  </a:ext>
                </a:extLst>
              </a:tr>
            </a:tbl>
          </a:graphicData>
        </a:graphic>
      </p:graphicFrame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4241829"/>
              </p:ext>
            </p:extLst>
          </p:nvPr>
        </p:nvGraphicFramePr>
        <p:xfrm>
          <a:off x="488505" y="5370333"/>
          <a:ext cx="8928989" cy="6480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7282">
                  <a:extLst>
                    <a:ext uri="{9D8B030D-6E8A-4147-A177-3AD203B41FA5}">
                      <a16:colId xmlns:a16="http://schemas.microsoft.com/office/drawing/2014/main" val="2227502053"/>
                    </a:ext>
                  </a:extLst>
                </a:gridCol>
                <a:gridCol w="1409023">
                  <a:extLst>
                    <a:ext uri="{9D8B030D-6E8A-4147-A177-3AD203B41FA5}">
                      <a16:colId xmlns:a16="http://schemas.microsoft.com/office/drawing/2014/main" val="228214558"/>
                    </a:ext>
                  </a:extLst>
                </a:gridCol>
                <a:gridCol w="2592288">
                  <a:extLst>
                    <a:ext uri="{9D8B030D-6E8A-4147-A177-3AD203B41FA5}">
                      <a16:colId xmlns:a16="http://schemas.microsoft.com/office/drawing/2014/main" val="257005739"/>
                    </a:ext>
                  </a:extLst>
                </a:gridCol>
                <a:gridCol w="1440160">
                  <a:extLst>
                    <a:ext uri="{9D8B030D-6E8A-4147-A177-3AD203B41FA5}">
                      <a16:colId xmlns:a16="http://schemas.microsoft.com/office/drawing/2014/main" val="89580115"/>
                    </a:ext>
                  </a:extLst>
                </a:gridCol>
                <a:gridCol w="2160236">
                  <a:extLst>
                    <a:ext uri="{9D8B030D-6E8A-4147-A177-3AD203B41FA5}">
                      <a16:colId xmlns:a16="http://schemas.microsoft.com/office/drawing/2014/main" val="643850523"/>
                    </a:ext>
                  </a:extLst>
                </a:gridCol>
              </a:tblGrid>
              <a:tr h="2160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/>
                        <a:t>이름</a:t>
                      </a:r>
                      <a:endParaRPr lang="ko-KR" altLang="en-US" sz="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/>
                        <a:t>네트워크 유형</a:t>
                      </a:r>
                      <a:endParaRPr lang="ko-KR" altLang="en-US" sz="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b="1" dirty="0" smtClean="0"/>
                        <a:t>접속 정보</a:t>
                      </a:r>
                      <a:endParaRPr lang="en-US" altLang="ko-KR" sz="800" b="1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/>
                        <a:t>구성 서버 대수</a:t>
                      </a:r>
                      <a:endParaRPr lang="ko-KR" altLang="en-US" sz="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err="1" smtClean="0"/>
                        <a:t>로드밸런서</a:t>
                      </a:r>
                      <a:r>
                        <a:rPr lang="ko-KR" altLang="en-US" sz="800" b="1" dirty="0" smtClean="0"/>
                        <a:t> 알고리즘</a:t>
                      </a:r>
                      <a:endParaRPr lang="ko-KR" altLang="en-US" sz="8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9215694"/>
                  </a:ext>
                </a:extLst>
              </a:tr>
              <a:tr h="2160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err="1" smtClean="0"/>
                        <a:t>lb-webapp</a:t>
                      </a:r>
                      <a:endParaRPr lang="ko-KR" altLang="en-US" sz="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/>
                        <a:t>공인</a:t>
                      </a:r>
                      <a:endParaRPr lang="ko-KR" altLang="en-US" sz="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slb-2125392.ncloudslb.com</a:t>
                      </a:r>
                      <a:endParaRPr lang="ko-KR" altLang="en-US" sz="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2</a:t>
                      </a:r>
                      <a:endParaRPr lang="ko-KR" altLang="en-US" sz="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Source IP Hash</a:t>
                      </a:r>
                      <a:endParaRPr lang="ko-KR" altLang="en-US" sz="8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12424116"/>
                  </a:ext>
                </a:extLst>
              </a:tr>
              <a:tr h="2160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err="1" smtClean="0"/>
                        <a:t>lb-db</a:t>
                      </a:r>
                      <a:endParaRPr lang="ko-KR" altLang="en-US" sz="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/>
                        <a:t>사설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10.62.8.32</a:t>
                      </a:r>
                      <a:endParaRPr lang="ko-KR" altLang="en-US" sz="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2</a:t>
                      </a:r>
                      <a:endParaRPr lang="ko-KR" altLang="en-US" sz="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Leas</a:t>
                      </a:r>
                      <a:r>
                        <a:rPr lang="en-US" altLang="ko-KR" sz="800" b="1" baseline="0" dirty="0" smtClean="0"/>
                        <a:t>t Connection</a:t>
                      </a:r>
                      <a:endParaRPr lang="ko-KR" altLang="en-US" sz="8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0145224"/>
                  </a:ext>
                </a:extLst>
              </a:tr>
            </a:tbl>
          </a:graphicData>
        </a:graphic>
      </p:graphicFrame>
      <p:sp>
        <p:nvSpPr>
          <p:cNvPr id="13" name="직사각형 12"/>
          <p:cNvSpPr/>
          <p:nvPr/>
        </p:nvSpPr>
        <p:spPr>
          <a:xfrm>
            <a:off x="492739" y="1261375"/>
            <a:ext cx="8920523" cy="26113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14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Server</a:t>
            </a:r>
            <a:endParaRPr lang="ko-KR" altLang="en-US" sz="1400" b="1" dirty="0" smtClean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" name="Rectangle 52"/>
          <p:cNvSpPr txBox="1">
            <a:spLocks noChangeArrowheads="1"/>
          </p:cNvSpPr>
          <p:nvPr/>
        </p:nvSpPr>
        <p:spPr>
          <a:xfrm>
            <a:off x="139547" y="14042"/>
            <a:ext cx="9454760" cy="39062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900" b="1" dirty="0" smtClean="0">
                <a:latin typeface="+mj-ea"/>
              </a:rPr>
              <a:t>4. </a:t>
            </a:r>
            <a:r>
              <a:rPr lang="ko-KR" altLang="en-US" sz="1900" b="1" dirty="0" smtClean="0">
                <a:latin typeface="+mj-ea"/>
              </a:rPr>
              <a:t>구현</a:t>
            </a:r>
            <a:endParaRPr lang="en-US" altLang="ko-KR" sz="1900" b="1" dirty="0" smtClean="0">
              <a:latin typeface="+mj-ea"/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488505" y="683874"/>
            <a:ext cx="2024692" cy="378571"/>
          </a:xfrm>
          <a:prstGeom prst="roundRect">
            <a:avLst/>
          </a:prstGeom>
          <a:solidFill>
            <a:srgbClr val="37609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14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NCP Resource </a:t>
            </a:r>
            <a:r>
              <a:rPr lang="ko-KR" altLang="en-US" sz="14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정보 </a:t>
            </a:r>
            <a:r>
              <a:rPr lang="en-US" altLang="ko-KR" sz="14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- 1</a:t>
            </a:r>
            <a:endParaRPr lang="ko-KR" altLang="en-US" sz="1400" b="1" dirty="0" smtClean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492738" y="3645024"/>
            <a:ext cx="8920523" cy="26113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14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Private Subnet</a:t>
            </a:r>
            <a:endParaRPr lang="ko-KR" altLang="en-US" sz="1400" b="1" dirty="0" smtClean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492738" y="5058783"/>
            <a:ext cx="8920523" cy="26113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14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Load Balancer</a:t>
            </a:r>
            <a:endParaRPr lang="ko-KR" altLang="en-US" sz="1400" b="1" dirty="0" smtClean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29910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2700">
          <a:solidFill>
            <a:srgbClr val="FF0000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1000" b="1" smtClean="0">
            <a:solidFill>
              <a:schemeClr val="bg1"/>
            </a:solidFill>
            <a:latin typeface="Whitney-MediumItalic" pitchFamily="2" charset="0"/>
          </a:defRPr>
        </a:defPPr>
      </a:lst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7189</TotalTime>
  <Words>1633</Words>
  <Application>Microsoft Office PowerPoint</Application>
  <PresentationFormat>A4 용지(210x297mm)</PresentationFormat>
  <Paragraphs>562</Paragraphs>
  <Slides>27</Slides>
  <Notes>8</Notes>
  <HiddenSlides>0</HiddenSlides>
  <MMClips>4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4" baseType="lpstr">
      <vt:lpstr>Arial</vt:lpstr>
      <vt:lpstr>Whitney-MediumItalic</vt:lpstr>
      <vt:lpstr>나눔고딕</vt:lpstr>
      <vt:lpstr>Wingdings</vt:lpstr>
      <vt:lpstr>맑은 고딕</vt:lpstr>
      <vt:lpstr>나눔스퀘어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choo</dc:creator>
  <cp:lastModifiedBy>IT1903004</cp:lastModifiedBy>
  <cp:revision>756</cp:revision>
  <cp:lastPrinted>2013-04-24T08:57:24Z</cp:lastPrinted>
  <dcterms:created xsi:type="dcterms:W3CDTF">2013-04-17T05:43:14Z</dcterms:created>
  <dcterms:modified xsi:type="dcterms:W3CDTF">2019-08-07T08:27:27Z</dcterms:modified>
</cp:coreProperties>
</file>